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handoutMasterIdLst>
    <p:handoutMasterId r:id="rId24"/>
  </p:handoutMasterIdLst>
  <p:sldIdLst>
    <p:sldId id="257" r:id="rId2"/>
    <p:sldId id="286" r:id="rId3"/>
    <p:sldId id="287" r:id="rId4"/>
    <p:sldId id="264" r:id="rId5"/>
    <p:sldId id="265" r:id="rId6"/>
    <p:sldId id="267" r:id="rId7"/>
    <p:sldId id="266" r:id="rId8"/>
    <p:sldId id="268" r:id="rId9"/>
    <p:sldId id="269" r:id="rId10"/>
    <p:sldId id="293" r:id="rId11"/>
    <p:sldId id="270" r:id="rId12"/>
    <p:sldId id="292" r:id="rId13"/>
    <p:sldId id="289" r:id="rId14"/>
    <p:sldId id="290" r:id="rId15"/>
    <p:sldId id="288" r:id="rId16"/>
    <p:sldId id="285" r:id="rId17"/>
    <p:sldId id="271" r:id="rId18"/>
    <p:sldId id="278" r:id="rId19"/>
    <p:sldId id="279" r:id="rId20"/>
    <p:sldId id="281" r:id="rId21"/>
    <p:sldId id="283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37FEE-783D-44EC-9502-6F0EF5487BB6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EDA37-BA91-4D7C-9474-0811B2EDE8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106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ranka.simic@mps.h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ie.int/index.php?id=169&amp;L=0&amp;htmfile=chapitre_aw_stray_dog.htm" TargetMode="External"/><Relationship Id="rId2" Type="http://schemas.openxmlformats.org/officeDocument/2006/relationships/hyperlink" Target="http://www.veterinarstvo.hr/UserDocsImages/dobrobitZivotinja/Program%20kontrole%20populacije%20pasa%20lutalica%20u%20Republici%20Hrvatskoj,%202010.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veterinarstvo.hr/UserDocsImages/dobrobitZivotinja/LETAK%20SKRB%20ZA%20PS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terinarstvo.hr/default.aspx?id=169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altLang="sr-Latn-RS" dirty="0" smtClean="0"/>
              <a:t/>
            </a:r>
            <a:br>
              <a:rPr lang="hr-HR" altLang="sr-Latn-RS" dirty="0" smtClean="0"/>
            </a:b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“M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jere 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za poticanje zbrinjavanja napuštenih životinja i kontrole populacije pasa lutalica</a:t>
            </a: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 eaLnBrk="1" hangingPunct="1">
              <a:lnSpc>
                <a:spcPct val="80000"/>
              </a:lnSpc>
            </a:pPr>
            <a:endParaRPr lang="hr-HR" altLang="sr-Latn-RS" sz="1500" b="1" dirty="0" smtClean="0"/>
          </a:p>
          <a:p>
            <a:pPr algn="ctr" eaLnBrk="1" hangingPunct="1">
              <a:lnSpc>
                <a:spcPct val="80000"/>
              </a:lnSpc>
            </a:pPr>
            <a:r>
              <a:rPr lang="hr-HR" altLang="sr-Latn-RS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Zagreb, 20. studenoga 2015.</a:t>
            </a:r>
          </a:p>
          <a:p>
            <a:pPr algn="ctr" eaLnBrk="1" hangingPunct="1">
              <a:lnSpc>
                <a:spcPct val="80000"/>
              </a:lnSpc>
            </a:pPr>
            <a:r>
              <a:rPr lang="hr-HR" altLang="sr-Latn-RS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Odjel za zaštitu životinja</a:t>
            </a:r>
          </a:p>
          <a:p>
            <a:pPr algn="ctr" eaLnBrk="1" hangingPunct="1">
              <a:lnSpc>
                <a:spcPct val="80000"/>
              </a:lnSpc>
            </a:pPr>
            <a:r>
              <a:rPr lang="hr-HR" altLang="sr-Latn-RS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Ranka Šimić dr. </a:t>
            </a:r>
            <a:r>
              <a:rPr lang="hr-HR" altLang="sr-Latn-RS" sz="1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med.vet</a:t>
            </a:r>
            <a:r>
              <a:rPr lang="hr-HR" altLang="sr-Latn-RS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eaLnBrk="1" hangingPunct="1">
              <a:lnSpc>
                <a:spcPct val="80000"/>
              </a:lnSpc>
            </a:pPr>
            <a:r>
              <a:rPr lang="hr-HR" altLang="sr-Latn-RS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Branka Buković Šošić dr. </a:t>
            </a:r>
            <a:r>
              <a:rPr lang="hr-HR" altLang="sr-Latn-RS" sz="1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med.vet</a:t>
            </a:r>
            <a:r>
              <a:rPr lang="hr-HR" altLang="sr-Latn-RS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eaLnBrk="1" hangingPunct="1">
              <a:lnSpc>
                <a:spcPct val="80000"/>
              </a:lnSpc>
            </a:pPr>
            <a:r>
              <a:rPr lang="hr-HR" altLang="sr-Latn-RS" sz="15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ranka.simic</a:t>
            </a:r>
            <a:r>
              <a:rPr lang="hr-HR" altLang="sr-Latn-RS" sz="1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@</a:t>
            </a:r>
            <a:r>
              <a:rPr lang="hr-HR" altLang="sr-Latn-RS" sz="15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mps.hr</a:t>
            </a:r>
            <a:endParaRPr lang="hr-HR" altLang="sr-Latn-RS" sz="15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hr-HR" altLang="sr-Latn-RS" sz="15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bsosic</a:t>
            </a:r>
            <a:r>
              <a:rPr lang="hr-HR" altLang="sr-Latn-RS" sz="1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hr-HR" altLang="sr-Latn-RS" sz="15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mps.hr</a:t>
            </a:r>
            <a:endParaRPr lang="hr-HR" altLang="sr-Latn-RS" sz="15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01725" y="476250"/>
            <a:ext cx="6913563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hr-HR" altLang="sr-Latn-RS" sz="2400" b="1" dirty="0" smtClean="0">
                <a:solidFill>
                  <a:schemeClr val="accent2">
                    <a:lumMod val="75000"/>
                  </a:schemeClr>
                </a:solidFill>
              </a:rPr>
              <a:t>     Ministarstvo poljoprivrede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endParaRPr lang="hr-HR" altLang="sr-Latn-R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hr-HR" altLang="sr-Latn-RS" sz="2400" b="1" dirty="0" smtClean="0">
                <a:solidFill>
                  <a:schemeClr val="accent2">
                    <a:lumMod val="75000"/>
                  </a:schemeClr>
                </a:solidFill>
              </a:rPr>
              <a:t>Uprava za veterinarstvo i sigurnost hrane</a:t>
            </a:r>
          </a:p>
        </p:txBody>
      </p:sp>
      <p:pic>
        <p:nvPicPr>
          <p:cNvPr id="8197" name="Picture 5" descr="konj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703" y="5867400"/>
            <a:ext cx="1066800" cy="852487"/>
          </a:xfrm>
          <a:prstGeom prst="rect">
            <a:avLst/>
          </a:prstGeom>
          <a:solidFill>
            <a:srgbClr val="FF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514397"/>
            <a:ext cx="684212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B2C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DDDDD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6676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Regionalna </a:t>
            </a:r>
            <a:r>
              <a:rPr lang="hr-HR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državna tijela</a:t>
            </a:r>
            <a:endParaRPr lang="hr-H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čl.56. stavak 4. Zakona</a:t>
            </a:r>
            <a:endParaRPr lang="hr-HR" altLang="sr-Latn-R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„ako </a:t>
            </a: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nije osnovano sklonište za životinje </a:t>
            </a:r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od strane fizičke </a:t>
            </a: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ili </a:t>
            </a:r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pravne osobe, </a:t>
            </a: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njegovo osnivanje i rad financira jedna ili više jedinica lokalne ili područne </a:t>
            </a:r>
            <a:r>
              <a:rPr lang="hr-HR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(regionalne) </a:t>
            </a: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samouprave u skladu s njihovim potrebama, odnosno Grad </a:t>
            </a:r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Zagreb”</a:t>
            </a:r>
          </a:p>
          <a:p>
            <a:pPr marL="0" indent="0">
              <a:buNone/>
            </a:pPr>
            <a:endParaRPr lang="hr-H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Čl. 58. stavak 2. Zakona</a:t>
            </a:r>
          </a:p>
          <a:p>
            <a:pPr marL="0" indent="0">
              <a:buNone/>
            </a:pPr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„obveza razvijanja </a:t>
            </a: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svijest </a:t>
            </a:r>
            <a:r>
              <a:rPr lang="hr-HR" sz="2600" dirty="0" err="1">
                <a:latin typeface="Arial" panose="020B0604020202020204" pitchFamily="34" charset="0"/>
                <a:cs typeface="Arial" panose="020B0604020202020204" pitchFamily="34" charset="0"/>
              </a:rPr>
              <a:t>jav</a:t>
            </a: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­</a:t>
            </a:r>
            <a:r>
              <a:rPr lang="hr-HR" sz="2600" dirty="0" err="1">
                <a:latin typeface="Arial" panose="020B0604020202020204" pitchFamily="34" charset="0"/>
                <a:cs typeface="Arial" panose="020B0604020202020204" pitchFamily="34" charset="0"/>
              </a:rPr>
              <a:t>nosti</a:t>
            </a: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, a osobito mladih, o zaštiti </a:t>
            </a:r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životinja”</a:t>
            </a:r>
            <a:endParaRPr lang="hr-H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12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r-Latn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Posjednici pasa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hr-HR" altLang="sr-Latn-R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Posjednik psa mora osigurati: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hr-HR" altLang="sr-Latn-R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- zaštitu psa od bolesti i provođenje preventivnih mjera za suzbijanje bolesti - cijepljenje psa protiv bjesnoće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hr-HR" altLang="sr-Latn-R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altLang="sr-Latn-R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označavanje psa (mikročip)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hr-HR" altLang="sr-Latn-R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altLang="sr-Latn-R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kontrolu razmnožavanja (kastracija, zbrinuti mladunčad)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hr-HR" altLang="sr-Latn-R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- uvjete držanja psa primjereno njegovim potrebama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hr-HR" altLang="sr-Latn-R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- postupanje sa psom te njegovo kretanje na način koji ne ugrožava zdravlje i sigurnost drugih životinja i ljudi (čl. 48. Zakona)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hr-HR" altLang="sr-Latn-R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altLang="sr-Latn-R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ne smije napustiti psa</a:t>
            </a:r>
          </a:p>
        </p:txBody>
      </p:sp>
    </p:spTree>
    <p:extLst>
      <p:ext uri="{BB962C8B-B14F-4D97-AF65-F5344CB8AC3E}">
        <p14:creationId xmlns:p14="http://schemas.microsoft.com/office/powerpoint/2010/main" val="279509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3600" dirty="0" smtClean="0"/>
              <a:t/>
            </a:r>
            <a:br>
              <a:rPr lang="hr-HR" altLang="sr-Latn-RS" sz="3600" dirty="0" smtClean="0"/>
            </a:b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Savjetodavna skupina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25475" indent="-62547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Zakon o zaštiti životinja</a:t>
            </a:r>
          </a:p>
          <a:p>
            <a:pPr marL="625475" indent="-62547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Povjerenstvo za zaštitu životinja:</a:t>
            </a:r>
          </a:p>
          <a:p>
            <a:pPr marL="625475" indent="-62547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hr-HR" altLang="sr-Latn-R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62547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-   analiza i kvantifikacija problema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prepoznavanje uzroka i prikupljanje javnog mišljenja i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hr-HR" alt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predlaganje najučinkovitijih pristupa kontroli populacije pasa kratkoročno i dugoročno</a:t>
            </a: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25475" indent="-62547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hr-HR" altLang="sr-Latn-RS" sz="2800" dirty="0" smtClean="0"/>
          </a:p>
        </p:txBody>
      </p:sp>
    </p:spTree>
    <p:extLst>
      <p:ext uri="{BB962C8B-B14F-4D97-AF65-F5344CB8AC3E}">
        <p14:creationId xmlns:p14="http://schemas.microsoft.com/office/powerpoint/2010/main" val="4067653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3600" u="sng" dirty="0" smtClean="0"/>
              <a:t/>
            </a:r>
            <a:br>
              <a:rPr lang="hr-HR" altLang="sr-Latn-RS" sz="3600" u="sng" dirty="0" smtClean="0"/>
            </a:br>
            <a:r>
              <a:rPr lang="hr-HR" altLang="sr-Latn-RS" sz="3600" u="sng" dirty="0" smtClean="0"/>
              <a:t/>
            </a:r>
            <a:br>
              <a:rPr lang="hr-HR" altLang="sr-Latn-RS" sz="3600" u="sng" dirty="0" smtClean="0"/>
            </a:br>
            <a:r>
              <a:rPr lang="hr-HR" altLang="sr-Latn-RS" sz="3600" u="sng" dirty="0"/>
              <a:t/>
            </a:r>
            <a:br>
              <a:rPr lang="hr-HR" altLang="sr-Latn-RS" sz="3600" u="sng" dirty="0"/>
            </a:br>
            <a:r>
              <a:rPr lang="hr-HR" altLang="sr-Latn-RS" sz="3600" u="sng" dirty="0" smtClean="0"/>
              <a:t/>
            </a:r>
            <a:br>
              <a:rPr lang="hr-HR" altLang="sr-Latn-RS" sz="3600" u="sng" dirty="0" smtClean="0"/>
            </a:br>
            <a:r>
              <a:rPr lang="hr-HR" altLang="sr-Latn-RS" sz="3600" u="sng" dirty="0"/>
              <a:t/>
            </a:r>
            <a:br>
              <a:rPr lang="hr-HR" altLang="sr-Latn-RS" sz="3600" u="sng" dirty="0"/>
            </a:br>
            <a:r>
              <a:rPr lang="hr-HR" altLang="sr-Latn-RS" sz="3600" u="sng" dirty="0" smtClean="0"/>
              <a:t/>
            </a:r>
            <a:br>
              <a:rPr lang="hr-HR" altLang="sr-Latn-RS" sz="3600" u="sng" dirty="0" smtClean="0"/>
            </a:br>
            <a:r>
              <a:rPr lang="hr-HR" altLang="sr-Latn-RS" sz="3600" u="sng" dirty="0"/>
              <a:t/>
            </a:r>
            <a:br>
              <a:rPr lang="hr-HR" altLang="sr-Latn-RS" sz="3600" u="sng" dirty="0"/>
            </a:br>
            <a:r>
              <a:rPr lang="hr-HR" altLang="sr-Latn-R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Izvori pasa lutalica</a:t>
            </a:r>
            <a:br>
              <a:rPr lang="hr-HR" altLang="sr-Latn-R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altLang="sr-Latn-R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hr-HR" altLang="sr-Latn-RS" dirty="0" smtClean="0"/>
          </a:p>
          <a:p>
            <a:pPr eaLnBrk="1" hangingPunct="1">
              <a:buFont typeface="Wingdings" pitchFamily="2" charset="2"/>
              <a:buNone/>
            </a:pP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To mogu biti psi:</a:t>
            </a:r>
          </a:p>
          <a:p>
            <a:pPr eaLnBrk="1" hangingPunct="1">
              <a:buFont typeface="Wingdings" pitchFamily="2" charset="2"/>
              <a:buNone/>
            </a:pPr>
            <a:endParaRPr lang="hr-HR" alt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imaju vlasnika i slobodno lutaju</a:t>
            </a:r>
          </a:p>
          <a:p>
            <a:pPr eaLnBrk="1" hangingPunct="1"/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vlasnik napustio psa/štenad koja je rezultat nekontroliranog razmnožavanja</a:t>
            </a:r>
          </a:p>
          <a:p>
            <a:pPr eaLnBrk="1" hangingPunct="1"/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bez vlasnika/uspješno razmnožavaju</a:t>
            </a:r>
          </a:p>
        </p:txBody>
      </p:sp>
    </p:spTree>
    <p:extLst>
      <p:ext uri="{BB962C8B-B14F-4D97-AF65-F5344CB8AC3E}">
        <p14:creationId xmlns:p14="http://schemas.microsoft.com/office/powerpoint/2010/main" val="1850221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Procjena postojećeg broja pasa lutalica, njihova rasprostranjenost i ekologija</a:t>
            </a: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Procjena na temelju podataka: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iz Središnjeg upisnika pasa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skloništa za pse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hr-HR" alt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Važni čimbenici kojima se određuje (ograničava) prihvatni kapacitet 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okoliša: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raspoloživi izvori hrane i vode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prirodna skloništa te </a:t>
            </a:r>
          </a:p>
          <a:p>
            <a:pPr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stav ljudi i njihovo ponašanje prema psima lutalicama. </a:t>
            </a:r>
          </a:p>
        </p:txBody>
      </p:sp>
    </p:spTree>
    <p:extLst>
      <p:ext uri="{BB962C8B-B14F-4D97-AF65-F5344CB8AC3E}">
        <p14:creationId xmlns:p14="http://schemas.microsoft.com/office/powerpoint/2010/main" val="2964371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4000" dirty="0" smtClean="0"/>
              <a:t/>
            </a:r>
            <a:br>
              <a:rPr lang="hr-HR" altLang="sr-Latn-RS" sz="4000" dirty="0" smtClean="0"/>
            </a:br>
            <a:r>
              <a:rPr lang="hr-HR" altLang="sr-Latn-R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Ciljevi kontrole populacije pasa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989138"/>
            <a:ext cx="8229600" cy="44719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hr-HR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poboljšanje zdravlja i dobrobiti populacije pasa koji imaju posjednika i pasa lutalica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hr-HR" altLang="sr-Latn-R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smanjenje broja pasa lutalica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hr-HR" altLang="sr-Latn-R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promicanje odgovornog posjedovanja psa (</a:t>
            </a:r>
            <a:r>
              <a:rPr lang="hr-HR" altLang="sr-Latn-R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mikročipiranje</a:t>
            </a:r>
            <a:r>
              <a:rPr lang="hr-HR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hr-HR" altLang="sr-Latn-R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cijepljenje pasa protiv bjesnoće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hr-HR" altLang="sr-Latn-R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smanjenje rizika od zoonoza (bjesnoća)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hr-HR" altLang="sr-Latn-R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upravljanje drugim rizicima po zdravlje ljudi (npr. nametnici)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hr-HR" altLang="sr-Latn-R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sprječavanje šteta za okoliš i druge životinje i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hr-HR" altLang="sr-Latn-R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sprječavanje nezakonite razmjene pasa i trgovine psima </a:t>
            </a:r>
          </a:p>
        </p:txBody>
      </p:sp>
    </p:spTree>
    <p:extLst>
      <p:ext uri="{BB962C8B-B14F-4D97-AF65-F5344CB8AC3E}">
        <p14:creationId xmlns:p14="http://schemas.microsoft.com/office/powerpoint/2010/main" val="2751567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Informacije</a:t>
            </a:r>
          </a:p>
        </p:txBody>
      </p:sp>
      <p:sp>
        <p:nvSpPr>
          <p:cNvPr id="12290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hr-HR" altLang="sr-Latn-RS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Kontrola populacije pasa</a:t>
            </a:r>
            <a:endParaRPr lang="hr-HR" alt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UVSH: </a:t>
            </a:r>
            <a:r>
              <a:rPr lang="hr-HR" altLang="sr-Latn-RS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http://www.veterinarstvo.hr/</a:t>
            </a:r>
            <a:r>
              <a:rPr lang="hr-HR" altLang="sr-Latn-RS" sz="14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UserDocsImages</a:t>
            </a:r>
            <a:r>
              <a:rPr lang="hr-HR" altLang="sr-Latn-RS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//</a:t>
            </a:r>
            <a:r>
              <a:rPr lang="hr-HR" altLang="sr-Latn-RS" sz="14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dobrobitZivotinja</a:t>
            </a:r>
            <a:r>
              <a:rPr lang="hr-HR" altLang="sr-Latn-RS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/Program%20kontrole%20populacije%20pasa%20lutalica%20u%20Republici%20Hrvatskoj,%202010..pdf</a:t>
            </a:r>
            <a:r>
              <a:rPr lang="hr-HR" altLang="sr-Latn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hr-HR" altLang="sr-Latn-R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hr-HR" altLang="sr-Latn-R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OIE: </a:t>
            </a:r>
            <a:r>
              <a:rPr lang="hr-HR" altLang="sr-Latn-RS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http://www.oie.int/</a:t>
            </a:r>
            <a:r>
              <a:rPr lang="hr-HR" altLang="sr-Latn-RS" sz="14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index.php</a:t>
            </a:r>
            <a:r>
              <a:rPr lang="hr-HR" altLang="sr-Latn-RS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?</a:t>
            </a:r>
            <a:r>
              <a:rPr lang="hr-HR" altLang="sr-Latn-RS" sz="14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id</a:t>
            </a:r>
            <a:r>
              <a:rPr lang="hr-HR" altLang="sr-Latn-RS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=169&amp;L=0&amp;</a:t>
            </a:r>
            <a:r>
              <a:rPr lang="hr-HR" altLang="sr-Latn-RS" sz="14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htmfile</a:t>
            </a:r>
            <a:r>
              <a:rPr lang="hr-HR" altLang="sr-Latn-RS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=</a:t>
            </a:r>
            <a:r>
              <a:rPr lang="hr-HR" altLang="sr-Latn-RS" sz="14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chapitre</a:t>
            </a:r>
            <a:r>
              <a:rPr lang="hr-HR" altLang="sr-Latn-RS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_aw_</a:t>
            </a:r>
            <a:r>
              <a:rPr lang="hr-HR" altLang="sr-Latn-RS" sz="14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stray</a:t>
            </a:r>
            <a:r>
              <a:rPr lang="hr-HR" altLang="sr-Latn-RS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_</a:t>
            </a:r>
            <a:r>
              <a:rPr lang="hr-HR" altLang="sr-Latn-RS" sz="14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dog.htm</a:t>
            </a:r>
            <a:r>
              <a:rPr lang="hr-HR" altLang="sr-Latn-R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291" name="Rezervirano mjesto broja slajda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25237835-09A7-4CD2-8D14-39D8415BD6AF}" type="slidenum">
              <a:rPr lang="hr-HR" altLang="sr-Latn-RS" sz="1200" smtClean="0">
                <a:solidFill>
                  <a:schemeClr val="tx1"/>
                </a:solidFill>
                <a:latin typeface="Arial" charset="0"/>
              </a:rPr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hr-HR" altLang="sr-Latn-RS" sz="120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447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Naslov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http://www.veterinarstvo.hr/</a:t>
            </a:r>
            <a:r>
              <a:rPr lang="hr-HR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UserDocsImages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//</a:t>
            </a:r>
            <a:r>
              <a:rPr lang="hr-HR" altLang="sr-Latn-RS" sz="24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dobrobitZivotinja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/LETAK%20SKRB%20ZA%20PSE.pdf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355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025" y="1628775"/>
            <a:ext cx="4592638" cy="3240088"/>
          </a:xfrm>
        </p:spPr>
      </p:pic>
      <p:sp>
        <p:nvSpPr>
          <p:cNvPr id="23555" name="Rezervirano mjesto broja slajda 4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2413101C-C39A-4B0D-B72B-DFFF72BDCD71}" type="slidenum">
              <a:rPr lang="hr-HR" altLang="sr-Latn-RS" sz="1200" smtClean="0">
                <a:solidFill>
                  <a:schemeClr val="tx1"/>
                </a:solidFill>
                <a:latin typeface="Arial" charset="0"/>
              </a:rPr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hr-HR" altLang="sr-Latn-RS" sz="120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63" y="2492375"/>
            <a:ext cx="4572000" cy="465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8" name="TekstniOkvir 2"/>
          <p:cNvSpPr txBox="1">
            <a:spLocks noChangeArrowheads="1"/>
          </p:cNvSpPr>
          <p:nvPr/>
        </p:nvSpPr>
        <p:spPr bwMode="auto">
          <a:xfrm>
            <a:off x="4932363" y="1773238"/>
            <a:ext cx="381635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600" dirty="0">
                <a:solidFill>
                  <a:schemeClr val="tx1"/>
                </a:solidFill>
                <a:latin typeface="Arial" charset="0"/>
              </a:rPr>
              <a:t>Promocija odgovornog posjedovanja psa.</a:t>
            </a:r>
          </a:p>
        </p:txBody>
      </p:sp>
    </p:spTree>
    <p:extLst>
      <p:ext uri="{BB962C8B-B14F-4D97-AF65-F5344CB8AC3E}">
        <p14:creationId xmlns:p14="http://schemas.microsoft.com/office/powerpoint/2010/main" val="2229701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Resursi dostupni nadležnim tijelima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hr-HR" altLang="sr-Latn-R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ljudski resursi (propisi i kontrola provođenja)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hr-HR" altLang="sr-Latn-R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financijski resursi na lokalnom i/ili regionalnom nivou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hr-HR" altLang="sr-Latn-R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tehnički alati npr. informatički centri koje osnivaju skloništa za životinje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hr-HR" altLang="sr-Latn-R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infrastruktura odnosno skloništa za životinje i 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hr-HR" altLang="sr-Latn-R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kooperativne aktivnosti odnosno suradnja sa udrugama za zaštitu životinja na nacionalnom i međunarodnom nivou</a:t>
            </a:r>
          </a:p>
        </p:txBody>
      </p:sp>
    </p:spTree>
    <p:extLst>
      <p:ext uri="{BB962C8B-B14F-4D97-AF65-F5344CB8AC3E}">
        <p14:creationId xmlns:p14="http://schemas.microsoft.com/office/powerpoint/2010/main" val="1611426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4000" dirty="0" smtClean="0"/>
              <a:t> </a:t>
            </a:r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Mjere kontrole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7620000" cy="5029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000" b="1" dirty="0" smtClean="0"/>
              <a:t>- </a:t>
            </a: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Edukacija i zakonodavstvo za odgovorno posjedovanje psa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(suradnja sa jedinicama lokalne ili regionalne samouprave, udrugama za zaštitu životinja, posjednicima pasa, uzgajivačima pasa, veterinarskim praksama i veterinarskim organizacijama kao i drugim zainteresiranim tijelima i organizacijama kao što je npr. turistička zajednica)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r-HR" altLang="sr-Latn-R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Registracija i identifikacija pasa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r-HR" altLang="sr-Latn-R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 razmnožavanja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Uklanjanje pasa lutalica i postupanje s njima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Hvatanje pasa, držanje u skloništu, vraćanje vlasniku i ponovno udomljavanje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Kontrola okoliša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Kontrola kretanja pasa – nacionalna i </a:t>
            </a:r>
            <a:r>
              <a:rPr lang="hr-HR" altLang="sr-Latn-R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međun</a:t>
            </a: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(uvoz/izvoz)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Kontrola uzgoja pasa namijenjenih prodaji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Kontrola prodaje pasa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Smanjenje učestalosti ugriza pasa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altLang="sr-Latn-RS" sz="2000" b="1" dirty="0">
                <a:solidFill>
                  <a:srgbClr val="FF0000"/>
                </a:solidFill>
                <a:latin typeface="Arial" charset="0"/>
              </a:rPr>
              <a:t>Učinkoviti rezultati samo kombiniranjem različitih mjera kontrole</a:t>
            </a:r>
            <a:endParaRPr lang="hr-HR" altLang="sr-Latn-RS" sz="2000" b="1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sz="700" b="1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sz="2000" b="1" u="sng" dirty="0" smtClean="0">
              <a:solidFill>
                <a:srgbClr val="887AEC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sz="1000" dirty="0" smtClean="0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539750" y="5949950"/>
            <a:ext cx="77771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hr-HR" altLang="sr-Latn-RS" b="1" dirty="0" smtClean="0">
                <a:solidFill>
                  <a:srgbClr val="FF0000"/>
                </a:solidFill>
                <a:latin typeface="Arial" charset="0"/>
              </a:rPr>
              <a:t>.</a:t>
            </a:r>
            <a:endParaRPr lang="hr-HR" altLang="sr-Latn-RS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53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Zakonodavni okvir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 o zaštiti životinja</a:t>
            </a: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(NN, 135/06 i 37/13)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r-HR" altLang="sr-Latn-R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Pravilnik o uvjetima kojima moraju udovoljavati skloništa za životinje i higijenski servisi</a:t>
            </a: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(NN, 110/04, 121/04, 29/05) – u izmjeni</a:t>
            </a: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r-HR" altLang="sr-Latn-R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Pravilnik o uvjetima koje moraju ispunjavati uzgoji kućnih ljubimaca namijenjenih prodaji</a:t>
            </a: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(NN, 56/09)</a:t>
            </a: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r-HR" altLang="sr-Latn-R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Pravilnik o opasnim psima</a:t>
            </a: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(NN, 117/08)</a:t>
            </a:r>
            <a:endParaRPr lang="hr-HR" altLang="sr-Latn-R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hr-HR" altLang="sr-Latn-RS" sz="1800" dirty="0" smtClean="0"/>
          </a:p>
        </p:txBody>
      </p:sp>
    </p:spTree>
    <p:extLst>
      <p:ext uri="{BB962C8B-B14F-4D97-AF65-F5344CB8AC3E}">
        <p14:creationId xmlns:p14="http://schemas.microsoft.com/office/powerpoint/2010/main" val="2532812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r-Latn-RS" sz="3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Okrugli stol</a:t>
            </a:r>
            <a:br>
              <a:rPr lang="hr-HR" altLang="sr-Latn-RS" sz="3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altLang="sr-Latn-RS" sz="3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„Skrb za napuštene životinje”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hr-HR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2011.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Teme: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tabLst>
                <a:tab pos="444500" algn="l"/>
                <a:tab pos="630238" algn="l"/>
                <a:tab pos="1162050" algn="l"/>
              </a:tabLst>
              <a:defRPr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Skrb o životinjama u skladu sa Zakonom o zaštiti životinja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Kontrola populacije pasa lutalica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Uloga nevladinih organizacija – skrb za životinje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Uloga i odgovornost jedinica lokalne samouprave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Link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www.veterinarstvo.hr/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default.aspx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?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id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=169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Rezervirano mjesto broja slajda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595B3839-6E57-4215-AE19-BECAF2BFA9E3}" type="slidenum">
              <a:rPr lang="hr-HR" altLang="sr-Latn-RS" sz="1200" smtClean="0">
                <a:solidFill>
                  <a:schemeClr val="tx1"/>
                </a:solidFill>
                <a:latin typeface="Arial" charset="0"/>
              </a:rPr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hr-HR" altLang="sr-Latn-RS" sz="120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429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hr-HR" altLang="sr-Latn-R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Zakonodavni okvir je zadovoljavajući, ali problemi još uvijek postoje.</a:t>
            </a:r>
          </a:p>
          <a:p>
            <a:pPr marL="609600" indent="-60960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hr-HR" altLang="sr-Latn-RS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Odrediti što je dobra zaštita životinja.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Odrediti realistične i praktične prioritete.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Duboke promjene u društvu: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- Promjene svijesti javnosti o zaštiti životinja.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- Promjena ponašanja ljudi </a:t>
            </a:r>
            <a:endParaRPr lang="hr-HR" altLang="sr-Latn-RS" sz="18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hr-HR" altLang="sr-Latn-RS" sz="1800" b="1" dirty="0" smtClean="0">
              <a:solidFill>
                <a:srgbClr val="0000FF"/>
              </a:solidFill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hr-HR" altLang="sr-Latn-RS" dirty="0" smtClean="0"/>
          </a:p>
          <a:p>
            <a:pPr marL="990600" lvl="1" indent="-533400" eaLnBrk="1" fontAlgn="auto" hangingPunct="1">
              <a:spcAft>
                <a:spcPts val="0"/>
              </a:spcAft>
              <a:buFontTx/>
              <a:buNone/>
              <a:defRPr/>
            </a:pPr>
            <a:endParaRPr lang="hr-HR" altLang="sr-Latn-RS" sz="1600" dirty="0" smtClean="0"/>
          </a:p>
          <a:p>
            <a:pPr marL="609600" indent="-60960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hr-HR" altLang="sr-Latn-RS" sz="1800" dirty="0" smtClean="0"/>
          </a:p>
        </p:txBody>
      </p:sp>
    </p:spTree>
    <p:extLst>
      <p:ext uri="{BB962C8B-B14F-4D97-AF65-F5344CB8AC3E}">
        <p14:creationId xmlns:p14="http://schemas.microsoft.com/office/powerpoint/2010/main" val="3227081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ZAHVALJUJEM NA POZORNOSTI!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D:\slikr mob\IMG013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18200"/>
            <a:ext cx="3360738" cy="251936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slikr mob\IMG0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18200"/>
            <a:ext cx="3360000" cy="2520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slikr mob\IMG01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526" y="1524000"/>
            <a:ext cx="1917052" cy="2520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38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Zakonodavni okvir 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 o veterinarstvu</a:t>
            </a: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(NN, 82/13 i 148/13):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r-HR" altLang="sr-Latn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Pravilnik o označavanju pasa</a:t>
            </a: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PT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NN</a:t>
            </a: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72/10)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hr-HR" altLang="sr-Latn-R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Pravilnik o putovnici za kućne ljubimce</a:t>
            </a: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(NN, 142/08)</a:t>
            </a: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Uredbe EU: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nekomercijalno kretanje kućnih ljubimaca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 zbrinjavanje nusproizvoda životinjskog podrijetla</a:t>
            </a:r>
            <a:endParaRPr lang="hr-HR" altLang="sr-Latn-R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sz="1800" dirty="0" smtClean="0"/>
          </a:p>
        </p:txBody>
      </p:sp>
    </p:spTree>
    <p:extLst>
      <p:ext uri="{BB962C8B-B14F-4D97-AF65-F5344CB8AC3E}">
        <p14:creationId xmlns:p14="http://schemas.microsoft.com/office/powerpoint/2010/main" val="256906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4000" b="1" dirty="0" smtClean="0"/>
              <a:t/>
            </a:r>
            <a:br>
              <a:rPr lang="hr-HR" altLang="sr-Latn-RS" sz="4000" b="1" dirty="0" smtClean="0"/>
            </a:br>
            <a:r>
              <a:rPr lang="hr-HR" altLang="sr-Latn-R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Odgovornosti i ovlaštenja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 razvijanju i provođenju kontrole populacije pasa  surađuju i odgovorni su:</a:t>
            </a:r>
          </a:p>
          <a:p>
            <a:pPr marL="712788" lvl="1" indent="-1905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nadležno tijelo – Ministarstvo poljoprivrede</a:t>
            </a:r>
          </a:p>
          <a:p>
            <a:pPr marL="712788" lvl="1" indent="-1905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ostala državna tijela i agencije</a:t>
            </a:r>
          </a:p>
          <a:p>
            <a:pPr marL="712788" lvl="1" indent="-1905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veterinari</a:t>
            </a:r>
          </a:p>
          <a:p>
            <a:pPr marL="712788" lvl="1" indent="-1905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lokalna/regionalna državna tijela </a:t>
            </a:r>
          </a:p>
          <a:p>
            <a:pPr marL="712788" lvl="1" indent="-1905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nevladine organizacije i </a:t>
            </a:r>
          </a:p>
          <a:p>
            <a:pPr marL="712788" lvl="1" indent="-1905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posjednici pasa (odgovorno posjedovanje psa)</a:t>
            </a:r>
          </a:p>
        </p:txBody>
      </p:sp>
    </p:spTree>
    <p:extLst>
      <p:ext uri="{BB962C8B-B14F-4D97-AF65-F5344CB8AC3E}">
        <p14:creationId xmlns:p14="http://schemas.microsoft.com/office/powerpoint/2010/main" val="212280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Nadležna tijela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Tijelo nadležno za područje veterinarstva (MP)</a:t>
            </a:r>
          </a:p>
          <a:p>
            <a:pPr marL="636588" lvl="1" indent="-179388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(donošenje zakonodavstva i nadzor nad provedbom:</a:t>
            </a:r>
          </a:p>
          <a:p>
            <a:pPr marL="636588" lvl="1" indent="-179388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zdravlje i dobrobit životinja u što je uključeno </a:t>
            </a:r>
            <a:r>
              <a:rPr lang="hr-HR" altLang="sr-Latn-R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označavanje</a:t>
            </a:r>
            <a:r>
              <a:rPr lang="hr-HR" altLang="sr-Latn-RS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pasa, vođenje </a:t>
            </a:r>
            <a:r>
              <a:rPr lang="hr-HR" altLang="sr-Latn-R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Središnjeg upisnika pasa</a:t>
            </a:r>
            <a:r>
              <a:rPr lang="hr-HR" altLang="sr-Latn-R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mjere </a:t>
            </a:r>
            <a:r>
              <a:rPr lang="hr-HR" altLang="sr-Latn-R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kontrole bjesnoće</a:t>
            </a:r>
            <a:r>
              <a:rPr lang="hr-HR" altLang="sr-Latn-R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nametničkih bolesti (npr. </a:t>
            </a:r>
            <a:r>
              <a:rPr lang="hr-HR" altLang="sr-Latn-R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Echinococcus</a:t>
            </a: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spp</a:t>
            </a: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.) te </a:t>
            </a:r>
          </a:p>
          <a:p>
            <a:pPr marL="636588" lvl="1" indent="-179388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promet kućnim ljubimcima – komercijalni i nekomercijalni.   </a:t>
            </a:r>
          </a:p>
          <a:p>
            <a:pPr marL="636588" lvl="1" indent="-179388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2. Tijelo nadležno za zaštitu okoliša (MZOIP)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(odgovorno za kontrolu okoliša - smanjenje populacije pasa lutalica - ugrožavanje zdravlja ljudi ili nacionalnih dobara npr. onemogućavanje psima pristupanje otpadu) </a:t>
            </a:r>
          </a:p>
        </p:txBody>
      </p:sp>
    </p:spTree>
    <p:extLst>
      <p:ext uri="{BB962C8B-B14F-4D97-AF65-F5344CB8AC3E}">
        <p14:creationId xmlns:p14="http://schemas.microsoft.com/office/powerpoint/2010/main" val="2580820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Veterinari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60851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000" dirty="0"/>
              <a:t> </a:t>
            </a:r>
            <a:r>
              <a:rPr lang="hr-HR" altLang="sr-Latn-RS" sz="2000" dirty="0" smtClean="0"/>
              <a:t>     </a:t>
            </a: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Veterinar </a:t>
            </a: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(veterinarske organizacije, veterinarske prakse):</a:t>
            </a:r>
          </a:p>
          <a:p>
            <a:pPr lvl="1" indent="-2206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savjetovanje posjednika psa</a:t>
            </a:r>
          </a:p>
          <a:p>
            <a:pPr lvl="1" indent="-2206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kontrola bolesti (bjesnoća, ehinokokoza)</a:t>
            </a:r>
          </a:p>
          <a:p>
            <a:pPr lvl="1" indent="-2206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označavanja pasa mikročipom</a:t>
            </a:r>
          </a:p>
          <a:p>
            <a:pPr lvl="1" indent="-2206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vođenje Središnjeg upisnika pasa (</a:t>
            </a:r>
            <a:r>
              <a:rPr lang="hr-HR" altLang="sr-Latn-R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Lysacan</a:t>
            </a: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indent="-2206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zanemarivanje psa</a:t>
            </a:r>
          </a:p>
          <a:p>
            <a:pPr lvl="1" indent="-2206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loše postupanje sa psom</a:t>
            </a:r>
          </a:p>
          <a:p>
            <a:pPr lvl="1" indent="-220663"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r-Latn-RS" sz="2000" dirty="0" smtClean="0"/>
          </a:p>
          <a:p>
            <a:pPr lvl="1" indent="-220663"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altLang="sr-Latn-RS" sz="20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dirty="0"/>
              <a:t> </a:t>
            </a:r>
            <a:r>
              <a:rPr lang="hr-HR" altLang="sr-Latn-RS" dirty="0" smtClean="0"/>
              <a:t>    </a:t>
            </a: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Pravilnik o označavanju pasa </a:t>
            </a: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PT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N, </a:t>
            </a:r>
            <a:r>
              <a:rPr lang="pt-PT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broj </a:t>
            </a: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72/10)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    Pravilnik o putovnici za kućne ljubimce </a:t>
            </a: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(NN, broj 142/08,      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145/14)</a:t>
            </a:r>
          </a:p>
        </p:txBody>
      </p:sp>
    </p:spTree>
    <p:extLst>
      <p:ext uri="{BB962C8B-B14F-4D97-AF65-F5344CB8AC3E}">
        <p14:creationId xmlns:p14="http://schemas.microsoft.com/office/powerpoint/2010/main" val="1742489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r-Latn-R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Ostala državna tijela/agencije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hr-HR" altLang="sr-Latn-RS" b="1" u="sng" dirty="0" smtClean="0"/>
              <a:t>        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r-Latn-RS" b="1" u="sng" dirty="0"/>
          </a:p>
          <a:p>
            <a:pPr eaLnBrk="1" hangingPunct="1">
              <a:buFont typeface="Wingdings" pitchFamily="2" charset="2"/>
              <a:buNone/>
            </a:pPr>
            <a:r>
              <a:rPr lang="hr-HR" altLang="sr-Latn-RS" dirty="0" smtClean="0"/>
              <a:t>	</a:t>
            </a: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Ostala državna tijela/agencije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nadležno tijelo koje uređuje područje lova životinja - kontrola pasa lutalica u slučaju kad predstavljaju opasnost za okolinu (npr. kontrola pasa lutalica u </a:t>
            </a:r>
            <a:r>
              <a:rPr lang="hr-HR" altLang="sr-Latn-R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nacionalnim parkovima,</a:t>
            </a: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sprječavanje napada pasa na divlje životinje ili prenošenja bolesti na divlje životinje)</a:t>
            </a:r>
          </a:p>
        </p:txBody>
      </p:sp>
    </p:spTree>
    <p:extLst>
      <p:ext uri="{BB962C8B-B14F-4D97-AF65-F5344CB8AC3E}">
        <p14:creationId xmlns:p14="http://schemas.microsoft.com/office/powerpoint/2010/main" val="329555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r-Latn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Nevladine organizacije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Nevladine organizacije </a:t>
            </a: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(udruge za zaštitu životinja i druge, npr. Institut za turizam)</a:t>
            </a: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doprinose: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podizanju svijesti javnosti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 provođenju mjera kontrole populacije pasa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- upoznavanju javnosti s odgovornim posjedovanjem psa – ne napuštanje pasa, označavanje, provođenje preventivnih mjera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hr-HR" alt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Međunarodne nevladine organizacije doprinose: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edukaciji javnosti, osoblja nevladinih organizacija kao i nadležnih tijela</a:t>
            </a:r>
          </a:p>
        </p:txBody>
      </p:sp>
    </p:spTree>
    <p:extLst>
      <p:ext uri="{BB962C8B-B14F-4D97-AF65-F5344CB8AC3E}">
        <p14:creationId xmlns:p14="http://schemas.microsoft.com/office/powerpoint/2010/main" val="4044801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r-HR" altLang="sr-Latn-RS" sz="3200" b="1" u="sng" dirty="0" smtClean="0"/>
              <a:t/>
            </a:r>
            <a:br>
              <a:rPr lang="hr-HR" altLang="sr-Latn-RS" sz="3200" b="1" u="sng" dirty="0" smtClean="0"/>
            </a:br>
            <a:r>
              <a:rPr lang="hr-HR" altLang="sr-Latn-RS" sz="3200" b="1" u="sng" dirty="0" smtClean="0"/>
              <a:t/>
            </a:r>
            <a:br>
              <a:rPr lang="hr-HR" altLang="sr-Latn-RS" sz="3200" b="1" u="sng" dirty="0" smtClean="0"/>
            </a:br>
            <a:r>
              <a:rPr lang="hr-HR" altLang="sr-Latn-RS" sz="3200" b="1" u="sng" dirty="0"/>
              <a:t/>
            </a:r>
            <a:br>
              <a:rPr lang="hr-HR" altLang="sr-Latn-RS" sz="3200" b="1" u="sng" dirty="0"/>
            </a:br>
            <a:r>
              <a:rPr lang="hr-HR" altLang="sr-Latn-RS" sz="3200" b="1" u="sng" dirty="0" smtClean="0"/>
              <a:t/>
            </a:r>
            <a:br>
              <a:rPr lang="hr-HR" altLang="sr-Latn-RS" sz="3200" b="1" u="sng" dirty="0" smtClean="0"/>
            </a:br>
            <a:r>
              <a:rPr lang="hr-HR" altLang="sr-Latn-RS" sz="3200" b="1" u="sng" dirty="0"/>
              <a:t/>
            </a:r>
            <a:br>
              <a:rPr lang="hr-HR" altLang="sr-Latn-RS" sz="3200" b="1" u="sng" dirty="0"/>
            </a:br>
            <a:r>
              <a:rPr lang="hr-HR" altLang="sr-Latn-R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altLang="sr-Latn-R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altLang="sr-Latn-RS" sz="4000" dirty="0">
                <a:latin typeface="Arial" panose="020B0604020202020204" pitchFamily="34" charset="0"/>
                <a:cs typeface="Arial" panose="020B0604020202020204" pitchFamily="34" charset="0"/>
              </a:rPr>
              <a:t>Lokalna državna tijela</a:t>
            </a:r>
            <a:endParaRPr lang="hr-HR" altLang="sr-Latn-R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616575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80000"/>
              </a:lnSpc>
            </a:pPr>
            <a:endParaRPr lang="hr-HR" altLang="sr-Latn-RS" sz="1200" b="1" dirty="0" smtClean="0"/>
          </a:p>
          <a:p>
            <a:pPr marL="533400" indent="-533400" eaLnBrk="1" hangingPunct="1">
              <a:lnSpc>
                <a:spcPct val="80000"/>
              </a:lnSpc>
            </a:pPr>
            <a:endParaRPr lang="hr-HR" altLang="sr-Latn-RS" sz="1200" b="1" dirty="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jedinica lokalne ili područne (regionalne) samouprave i Grad Zagreb - kontrola pasa što se tiče </a:t>
            </a:r>
            <a:r>
              <a:rPr lang="hr-HR" altLang="sr-Latn-R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rizika za sigurnost ljudi i životinja </a:t>
            </a: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(npr. način kretanja pasa na ulicama, vođenje pasa na povodcu i s brnjicom, </a:t>
            </a:r>
            <a:r>
              <a:rPr lang="hr-HR" alt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posebna područja za slobodno kretanje pasa) – </a:t>
            </a:r>
            <a:r>
              <a:rPr lang="hr-HR" altLang="sr-Latn-R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ODLUKA</a:t>
            </a:r>
            <a:r>
              <a:rPr lang="hr-HR" altLang="sr-Latn-RS" sz="18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koju, na temelju članka 58. stavka 4. Zakona o zaštiti životinja, propisuju tijela općina ili gradova. </a:t>
            </a:r>
          </a:p>
          <a:p>
            <a:pPr marL="1714500" lvl="1" eaLnBrk="1" hangingPunct="1">
              <a:lnSpc>
                <a:spcPct val="80000"/>
              </a:lnSpc>
            </a:pPr>
            <a:r>
              <a:rPr lang="hr-HR" altLang="sr-Latn-R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Odlukom  - </a:t>
            </a:r>
          </a:p>
          <a:p>
            <a:pPr marL="2122488" lvl="2" eaLnBrk="1" hangingPunct="1">
              <a:lnSpc>
                <a:spcPct val="80000"/>
              </a:lnSpc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uvjeti i način držanja kućnih ljubimaca</a:t>
            </a:r>
          </a:p>
          <a:p>
            <a:pPr marL="2122488" lvl="2" eaLnBrk="1" hangingPunct="1">
              <a:lnSpc>
                <a:spcPct val="80000"/>
              </a:lnSpc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način kontrole njihova razmnožavanja</a:t>
            </a:r>
          </a:p>
          <a:p>
            <a:pPr marL="2122488" lvl="2" eaLnBrk="1" hangingPunct="1">
              <a:lnSpc>
                <a:spcPct val="80000"/>
              </a:lnSpc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uvjeti i način držanja vezanih pasa te </a:t>
            </a:r>
          </a:p>
          <a:p>
            <a:pPr marL="2122488" lvl="2" eaLnBrk="1" hangingPunct="1">
              <a:lnSpc>
                <a:spcPct val="80000"/>
              </a:lnSpc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način postupanja s napuštenim i izgubljenim životinjama, osim za kućne ljubimce koji pripadaju zaštićenim     vrstama u skladu s posebnim propisima.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- financiranje sakupljanja i prevoženja izgubljenih i napuštenih životinja   do skloništa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- razvijanje svijesti javnosti o zaštiti životinja, a osobito mladih, čl. 58. stavak 2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3042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118</TotalTime>
  <Words>894</Words>
  <Application>Microsoft Office PowerPoint</Application>
  <PresentationFormat>Prikaz na zaslonu (4:3)</PresentationFormat>
  <Paragraphs>206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3" baseType="lpstr">
      <vt:lpstr>Izvršno</vt:lpstr>
      <vt:lpstr> “Mjere za poticanje zbrinjavanja napuštenih životinja i kontrole populacije pasa lutalica”</vt:lpstr>
      <vt:lpstr>Zakonodavni okvir</vt:lpstr>
      <vt:lpstr>Zakonodavni okvir </vt:lpstr>
      <vt:lpstr> Odgovornosti i ovlaštenja</vt:lpstr>
      <vt:lpstr>Nadležna tijela</vt:lpstr>
      <vt:lpstr>Veterinari</vt:lpstr>
      <vt:lpstr>Ostala državna tijela/agencije</vt:lpstr>
      <vt:lpstr>Nevladine organizacije </vt:lpstr>
      <vt:lpstr>      Lokalna državna tijela</vt:lpstr>
      <vt:lpstr>Regionalna državna tijela</vt:lpstr>
      <vt:lpstr>Posjednici pasa</vt:lpstr>
      <vt:lpstr> Savjetodavna skupina</vt:lpstr>
      <vt:lpstr>       Izvori pasa lutalica </vt:lpstr>
      <vt:lpstr>Procjena postojećeg broja pasa lutalica, njihova rasprostranjenost i ekologija </vt:lpstr>
      <vt:lpstr> Ciljevi kontrole populacije pasa</vt:lpstr>
      <vt:lpstr>Informacije</vt:lpstr>
      <vt:lpstr>http://www.veterinarstvo.hr/UserDocsImages//dobrobitZivotinja/LETAK%20SKRB%20ZA%20PSE.pdf </vt:lpstr>
      <vt:lpstr>Resursi dostupni nadležnim tijelima</vt:lpstr>
      <vt:lpstr> Mjere kontrole</vt:lpstr>
      <vt:lpstr>Okrugli stol „Skrb za napuštene životinje”</vt:lpstr>
      <vt:lpstr>Zaključak</vt:lpstr>
      <vt:lpstr>         ZAHVALJUJEM NA POZORNOSTI!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Ranka Šimić</dc:creator>
  <cp:lastModifiedBy>Mirjana</cp:lastModifiedBy>
  <cp:revision>24</cp:revision>
  <cp:lastPrinted>2015-11-16T14:54:11Z</cp:lastPrinted>
  <dcterms:created xsi:type="dcterms:W3CDTF">2006-08-16T00:00:00Z</dcterms:created>
  <dcterms:modified xsi:type="dcterms:W3CDTF">2015-11-20T10:29:58Z</dcterms:modified>
</cp:coreProperties>
</file>