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20" r:id="rId1"/>
  </p:sldMasterIdLst>
  <p:handoutMasterIdLst>
    <p:handoutMasterId r:id="rId24"/>
  </p:handoutMasterIdLst>
  <p:sldIdLst>
    <p:sldId id="257" r:id="rId2"/>
    <p:sldId id="286" r:id="rId3"/>
    <p:sldId id="287" r:id="rId4"/>
    <p:sldId id="264" r:id="rId5"/>
    <p:sldId id="265" r:id="rId6"/>
    <p:sldId id="267" r:id="rId7"/>
    <p:sldId id="266" r:id="rId8"/>
    <p:sldId id="268" r:id="rId9"/>
    <p:sldId id="269" r:id="rId10"/>
    <p:sldId id="293" r:id="rId11"/>
    <p:sldId id="270" r:id="rId12"/>
    <p:sldId id="292" r:id="rId13"/>
    <p:sldId id="289" r:id="rId14"/>
    <p:sldId id="290" r:id="rId15"/>
    <p:sldId id="288" r:id="rId16"/>
    <p:sldId id="285" r:id="rId17"/>
    <p:sldId id="271" r:id="rId18"/>
    <p:sldId id="278" r:id="rId19"/>
    <p:sldId id="279" r:id="rId20"/>
    <p:sldId id="281" r:id="rId21"/>
    <p:sldId id="283" r:id="rId22"/>
    <p:sldId id="291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zaglavlj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337FEE-783D-44EC-9502-6F0EF5487BB6}" type="datetimeFigureOut">
              <a:rPr lang="hr-HR" smtClean="0"/>
              <a:t>20.11.2015.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FEDA37-BA91-4D7C-9474-0811B2EDE8B0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8610628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r-HR" smtClean="0"/>
              <a:t>Uredite stil podnaslova matrice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11/20/2015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r-HR" smtClean="0"/>
              <a:t>Uredite stil naslova matrice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11/20/2015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11/20/2015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r-HR" smtClean="0"/>
              <a:t>Kliknite ikonu da biste dodali  sliku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Uredite stilove teksta matrice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hr-HR" smtClean="0"/>
              <a:t>Uredite stil naslova matrice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Uredite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1D8BD707-D9CF-40AE-B4C6-C98DA3205C09}" type="datetimeFigureOut">
              <a:rPr lang="en-US" smtClean="0"/>
              <a:pPr/>
              <a:t>11/20/2015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21" r:id="rId1"/>
    <p:sldLayoutId id="2147484022" r:id="rId2"/>
    <p:sldLayoutId id="2147484023" r:id="rId3"/>
    <p:sldLayoutId id="2147484024" r:id="rId4"/>
    <p:sldLayoutId id="2147484025" r:id="rId5"/>
    <p:sldLayoutId id="2147484026" r:id="rId6"/>
    <p:sldLayoutId id="2147484027" r:id="rId7"/>
    <p:sldLayoutId id="2147484028" r:id="rId8"/>
    <p:sldLayoutId id="2147484029" r:id="rId9"/>
    <p:sldLayoutId id="2147484030" r:id="rId10"/>
    <p:sldLayoutId id="2147484031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mailto:ranka.simic@mps.hr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oie.int/index.php?id=169&amp;L=0&amp;htmfile=chapitre_aw_stray_dog.htm" TargetMode="External"/><Relationship Id="rId2" Type="http://schemas.openxmlformats.org/officeDocument/2006/relationships/hyperlink" Target="http://www.veterinarstvo.hr/UserDocsImages/dobrobitZivotinja/Program%20kontrole%20populacije%20pasa%20lutalica%20u%20Republici%20Hrvatskoj,%202010..pdf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www.veterinarstvo.hr/UserDocsImages/dobrobitZivotinja/LETAK%20SKRB%20ZA%20PSE.pdf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veterinarstvo.hr/default.aspx?id=169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8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ctr"/>
            <a:r>
              <a:rPr lang="hr-HR" altLang="sr-Latn-RS" dirty="0" smtClean="0"/>
              <a:t/>
            </a:r>
            <a:br>
              <a:rPr lang="hr-HR" altLang="sr-Latn-RS" dirty="0" smtClean="0"/>
            </a:br>
            <a:r>
              <a:rPr lang="hr-HR" altLang="sr-Latn-R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“M</a:t>
            </a:r>
            <a:r>
              <a:rPr lang="hr-HR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jere </a:t>
            </a:r>
            <a:r>
              <a:rPr lang="hr-HR" sz="2800" dirty="0">
                <a:latin typeface="Arial" panose="020B0604020202020204" pitchFamily="34" charset="0"/>
                <a:cs typeface="Arial" panose="020B0604020202020204" pitchFamily="34" charset="0"/>
              </a:rPr>
              <a:t>za poticanje zbrinjavanja napuštenih životinja i kontrole populacije pasa lutalica</a:t>
            </a:r>
            <a:r>
              <a:rPr lang="hr-HR" altLang="sr-Latn-R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”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pPr algn="ctr" eaLnBrk="1" hangingPunct="1">
              <a:lnSpc>
                <a:spcPct val="80000"/>
              </a:lnSpc>
            </a:pPr>
            <a:endParaRPr lang="hr-HR" altLang="sr-Latn-RS" sz="1500" b="1" dirty="0" smtClean="0"/>
          </a:p>
          <a:p>
            <a:pPr algn="ctr" eaLnBrk="1" hangingPunct="1">
              <a:lnSpc>
                <a:spcPct val="80000"/>
              </a:lnSpc>
            </a:pPr>
            <a:r>
              <a:rPr lang="hr-HR" altLang="sr-Latn-RS" sz="1500" b="1" dirty="0" smtClean="0">
                <a:latin typeface="Arial" panose="020B0604020202020204" pitchFamily="34" charset="0"/>
                <a:cs typeface="Arial" panose="020B0604020202020204" pitchFamily="34" charset="0"/>
              </a:rPr>
              <a:t>Zagreb, 20. studenoga 2015.</a:t>
            </a:r>
          </a:p>
          <a:p>
            <a:pPr algn="ctr" eaLnBrk="1" hangingPunct="1">
              <a:lnSpc>
                <a:spcPct val="80000"/>
              </a:lnSpc>
            </a:pPr>
            <a:r>
              <a:rPr lang="hr-HR" altLang="sr-Latn-RS" sz="1500" b="1" dirty="0" smtClean="0">
                <a:latin typeface="Arial" panose="020B0604020202020204" pitchFamily="34" charset="0"/>
                <a:cs typeface="Arial" panose="020B0604020202020204" pitchFamily="34" charset="0"/>
              </a:rPr>
              <a:t>Odjel za zaštitu životinja</a:t>
            </a:r>
          </a:p>
          <a:p>
            <a:pPr algn="ctr" eaLnBrk="1" hangingPunct="1">
              <a:lnSpc>
                <a:spcPct val="80000"/>
              </a:lnSpc>
            </a:pPr>
            <a:r>
              <a:rPr lang="hr-HR" altLang="sr-Latn-RS" sz="1500" b="1" dirty="0" smtClean="0">
                <a:latin typeface="Arial" panose="020B0604020202020204" pitchFamily="34" charset="0"/>
                <a:cs typeface="Arial" panose="020B0604020202020204" pitchFamily="34" charset="0"/>
              </a:rPr>
              <a:t>Ranka Šimić dr. </a:t>
            </a:r>
            <a:r>
              <a:rPr lang="hr-HR" altLang="sr-Latn-RS" sz="15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med.vet</a:t>
            </a:r>
            <a:r>
              <a:rPr lang="hr-HR" altLang="sr-Latn-RS" sz="15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ctr" eaLnBrk="1" hangingPunct="1">
              <a:lnSpc>
                <a:spcPct val="80000"/>
              </a:lnSpc>
            </a:pPr>
            <a:r>
              <a:rPr lang="hr-HR" altLang="sr-Latn-RS" sz="15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Branka Buković Šošić dr. </a:t>
            </a:r>
            <a:r>
              <a:rPr lang="hr-HR" altLang="sr-Latn-RS" sz="15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med.vet</a:t>
            </a:r>
            <a:r>
              <a:rPr lang="hr-HR" altLang="sr-Latn-RS" sz="1500" b="1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ctr" eaLnBrk="1" hangingPunct="1">
              <a:lnSpc>
                <a:spcPct val="80000"/>
              </a:lnSpc>
            </a:pPr>
            <a:r>
              <a:rPr lang="hr-HR" altLang="sr-Latn-RS" sz="1500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ranka.simic</a:t>
            </a:r>
            <a:r>
              <a:rPr lang="hr-HR" altLang="sr-Latn-RS" sz="15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@</a:t>
            </a:r>
            <a:r>
              <a:rPr lang="hr-HR" altLang="sr-Latn-RS" sz="1500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mps.hr</a:t>
            </a:r>
            <a:endParaRPr lang="hr-HR" altLang="sr-Latn-RS" sz="1500" b="1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 eaLnBrk="1" hangingPunct="1">
              <a:lnSpc>
                <a:spcPct val="80000"/>
              </a:lnSpc>
            </a:pPr>
            <a:r>
              <a:rPr lang="hr-HR" altLang="sr-Latn-RS" sz="1500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bsosic</a:t>
            </a:r>
            <a:r>
              <a:rPr lang="hr-HR" altLang="sr-Latn-RS" sz="15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@</a:t>
            </a:r>
            <a:r>
              <a:rPr lang="hr-HR" altLang="sr-Latn-RS" sz="1500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mps.hr</a:t>
            </a:r>
            <a:endParaRPr lang="hr-HR" altLang="sr-Latn-RS" sz="1500" b="1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76" name="Text Box 4"/>
          <p:cNvSpPr txBox="1">
            <a:spLocks noChangeArrowheads="1"/>
          </p:cNvSpPr>
          <p:nvPr/>
        </p:nvSpPr>
        <p:spPr bwMode="auto">
          <a:xfrm>
            <a:off x="1101725" y="476250"/>
            <a:ext cx="6913563" cy="15700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itchFamily="2" charset="2"/>
              <a:buChar char="¨"/>
              <a:defRPr sz="28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itchFamily="2" charset="2"/>
              <a:buChar char="¨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  <a:defRPr/>
            </a:pPr>
            <a:r>
              <a:rPr lang="hr-HR" altLang="sr-Latn-RS" sz="2400" b="1" dirty="0" smtClean="0">
                <a:solidFill>
                  <a:schemeClr val="accent2">
                    <a:lumMod val="75000"/>
                  </a:schemeClr>
                </a:solidFill>
              </a:rPr>
              <a:t>     Ministarstvo poljoprivrede</a:t>
            </a:r>
          </a:p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  <a:defRPr/>
            </a:pPr>
            <a:endParaRPr lang="hr-HR" altLang="sr-Latn-RS" sz="2400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  <a:defRPr/>
            </a:pPr>
            <a:r>
              <a:rPr lang="hr-HR" altLang="sr-Latn-RS" sz="2400" b="1" dirty="0" smtClean="0">
                <a:solidFill>
                  <a:schemeClr val="accent2">
                    <a:lumMod val="75000"/>
                  </a:schemeClr>
                </a:solidFill>
              </a:rPr>
              <a:t>Uprava za veterinarstvo i sigurnost hrane</a:t>
            </a:r>
          </a:p>
        </p:txBody>
      </p:sp>
      <p:pic>
        <p:nvPicPr>
          <p:cNvPr id="8197" name="Picture 5" descr="konj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85703" y="5867400"/>
            <a:ext cx="1066800" cy="852487"/>
          </a:xfrm>
          <a:prstGeom prst="rect">
            <a:avLst/>
          </a:prstGeom>
          <a:solidFill>
            <a:srgbClr val="FFCC00">
              <a:alpha val="50195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5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5514397"/>
            <a:ext cx="684212" cy="1081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A3B2C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DDDDDD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7667617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Regionalna </a:t>
            </a:r>
            <a:r>
              <a:rPr lang="hr-HR" altLang="sr-Latn-RS" sz="4400" dirty="0">
                <a:latin typeface="Arial" panose="020B0604020202020204" pitchFamily="34" charset="0"/>
                <a:cs typeface="Arial" panose="020B0604020202020204" pitchFamily="34" charset="0"/>
              </a:rPr>
              <a:t>državna tijela</a:t>
            </a:r>
            <a:endParaRPr lang="hr-HR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altLang="sr-Latn-RS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čl.56. stavak 4. Zakona</a:t>
            </a:r>
            <a:endParaRPr lang="hr-HR" altLang="sr-Latn-RS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hr-HR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„ako </a:t>
            </a:r>
            <a:r>
              <a:rPr lang="hr-HR" sz="2600" dirty="0">
                <a:latin typeface="Arial" panose="020B0604020202020204" pitchFamily="34" charset="0"/>
                <a:cs typeface="Arial" panose="020B0604020202020204" pitchFamily="34" charset="0"/>
              </a:rPr>
              <a:t>nije osnovano sklonište za životinje </a:t>
            </a:r>
            <a:r>
              <a:rPr lang="hr-HR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od strane fizičke </a:t>
            </a:r>
            <a:r>
              <a:rPr lang="hr-HR" sz="2600" dirty="0">
                <a:latin typeface="Arial" panose="020B0604020202020204" pitchFamily="34" charset="0"/>
                <a:cs typeface="Arial" panose="020B0604020202020204" pitchFamily="34" charset="0"/>
              </a:rPr>
              <a:t>ili </a:t>
            </a:r>
            <a:r>
              <a:rPr lang="hr-HR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pravne osobe, </a:t>
            </a:r>
            <a:r>
              <a:rPr lang="hr-HR" sz="2600" dirty="0">
                <a:latin typeface="Arial" panose="020B0604020202020204" pitchFamily="34" charset="0"/>
                <a:cs typeface="Arial" panose="020B0604020202020204" pitchFamily="34" charset="0"/>
              </a:rPr>
              <a:t>njegovo osnivanje i rad financira jedna ili više jedinica lokalne ili područne </a:t>
            </a:r>
            <a:r>
              <a:rPr lang="hr-HR" sz="2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(regionalne) </a:t>
            </a:r>
            <a:r>
              <a:rPr lang="hr-HR" sz="2600" dirty="0">
                <a:latin typeface="Arial" panose="020B0604020202020204" pitchFamily="34" charset="0"/>
                <a:cs typeface="Arial" panose="020B0604020202020204" pitchFamily="34" charset="0"/>
              </a:rPr>
              <a:t>samouprave u skladu s njihovim potrebama, odnosno Grad </a:t>
            </a:r>
            <a:r>
              <a:rPr lang="hr-HR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Zagreb”</a:t>
            </a:r>
          </a:p>
          <a:p>
            <a:pPr marL="0" indent="0">
              <a:buNone/>
            </a:pPr>
            <a:endParaRPr lang="hr-HR" sz="2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hr-HR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Čl. 58. stavak 2. Zakona</a:t>
            </a:r>
          </a:p>
          <a:p>
            <a:pPr marL="0" indent="0">
              <a:buNone/>
            </a:pPr>
            <a:r>
              <a:rPr lang="hr-HR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„obveza razvijanja </a:t>
            </a:r>
            <a:r>
              <a:rPr lang="hr-HR" sz="2600" dirty="0">
                <a:latin typeface="Arial" panose="020B0604020202020204" pitchFamily="34" charset="0"/>
                <a:cs typeface="Arial" panose="020B0604020202020204" pitchFamily="34" charset="0"/>
              </a:rPr>
              <a:t>svijest </a:t>
            </a:r>
            <a:r>
              <a:rPr lang="hr-HR" sz="2600" dirty="0" err="1">
                <a:latin typeface="Arial" panose="020B0604020202020204" pitchFamily="34" charset="0"/>
                <a:cs typeface="Arial" panose="020B0604020202020204" pitchFamily="34" charset="0"/>
              </a:rPr>
              <a:t>jav</a:t>
            </a:r>
            <a:r>
              <a:rPr lang="hr-HR" sz="2600" dirty="0">
                <a:latin typeface="Arial" panose="020B0604020202020204" pitchFamily="34" charset="0"/>
                <a:cs typeface="Arial" panose="020B0604020202020204" pitchFamily="34" charset="0"/>
              </a:rPr>
              <a:t>­</a:t>
            </a:r>
            <a:r>
              <a:rPr lang="hr-HR" sz="2600" dirty="0" err="1">
                <a:latin typeface="Arial" panose="020B0604020202020204" pitchFamily="34" charset="0"/>
                <a:cs typeface="Arial" panose="020B0604020202020204" pitchFamily="34" charset="0"/>
              </a:rPr>
              <a:t>nosti</a:t>
            </a:r>
            <a:r>
              <a:rPr lang="hr-HR" sz="2600" dirty="0">
                <a:latin typeface="Arial" panose="020B0604020202020204" pitchFamily="34" charset="0"/>
                <a:cs typeface="Arial" panose="020B0604020202020204" pitchFamily="34" charset="0"/>
              </a:rPr>
              <a:t>, a osobito mladih, o zaštiti </a:t>
            </a:r>
            <a:r>
              <a:rPr lang="hr-HR" sz="2600" dirty="0" smtClean="0">
                <a:latin typeface="Arial" panose="020B0604020202020204" pitchFamily="34" charset="0"/>
                <a:cs typeface="Arial" panose="020B0604020202020204" pitchFamily="34" charset="0"/>
              </a:rPr>
              <a:t>životinja”</a:t>
            </a:r>
            <a:endParaRPr lang="hr-HR" sz="2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3127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hr-HR" altLang="sr-Latn-R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Posjednici pasa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609600" indent="-609600"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endParaRPr lang="hr-HR" altLang="sr-Latn-RS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09600" indent="-609600"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hr-HR" altLang="sr-Latn-R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Posjednik psa mora osigurati:</a:t>
            </a:r>
          </a:p>
          <a:p>
            <a:pPr marL="609600" indent="-609600"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endParaRPr lang="hr-HR" altLang="sr-Latn-RS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09600" indent="-609600"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hr-HR" altLang="sr-Latn-R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	- zaštitu psa od bolesti i provođenje preventivnih mjera za suzbijanje bolesti - cijepljenje psa protiv bjesnoće</a:t>
            </a:r>
          </a:p>
          <a:p>
            <a:pPr marL="609600" indent="-609600"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endParaRPr lang="hr-HR" altLang="sr-Latn-RS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09600" indent="-609600"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hr-HR" altLang="sr-Latn-R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r-HR" altLang="sr-Latn-RS" sz="18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označavanje psa (mikročip)</a:t>
            </a:r>
          </a:p>
          <a:p>
            <a:pPr marL="609600" indent="-609600"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endParaRPr lang="hr-HR" altLang="sr-Latn-RS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09600" indent="-609600"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hr-HR" altLang="sr-Latn-R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r-HR" altLang="sr-Latn-RS" sz="18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kontrolu razmnožavanja (kastracija, zbrinuti mladunčad)</a:t>
            </a:r>
          </a:p>
          <a:p>
            <a:pPr marL="609600" indent="-609600"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endParaRPr lang="hr-HR" altLang="sr-Latn-RS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09600" indent="-609600"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hr-HR" altLang="sr-Latn-R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	- uvjete držanja psa primjereno njegovim potrebama</a:t>
            </a:r>
          </a:p>
          <a:p>
            <a:pPr marL="609600" indent="-609600"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endParaRPr lang="hr-HR" altLang="sr-Latn-RS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09600" indent="-609600"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hr-HR" altLang="sr-Latn-R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	- postupanje sa psom te njegovo kretanje na način koji ne ugrožava zdravlje i sigurnost drugih životinja i ljudi (čl. 48. Zakona)</a:t>
            </a:r>
          </a:p>
          <a:p>
            <a:pPr marL="609600" indent="-609600"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endParaRPr lang="hr-HR" altLang="sr-Latn-RS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09600" indent="-609600"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hr-HR" altLang="sr-Latn-R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r-HR" altLang="sr-Latn-RS" sz="1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ne smije napustiti psa</a:t>
            </a:r>
          </a:p>
        </p:txBody>
      </p:sp>
    </p:spTree>
    <p:extLst>
      <p:ext uri="{BB962C8B-B14F-4D97-AF65-F5344CB8AC3E}">
        <p14:creationId xmlns:p14="http://schemas.microsoft.com/office/powerpoint/2010/main" val="27950940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hr-HR" altLang="sr-Latn-RS" sz="3600" dirty="0" smtClean="0"/>
              <a:t/>
            </a:r>
            <a:br>
              <a:rPr lang="hr-HR" altLang="sr-Latn-RS" sz="3600" dirty="0" smtClean="0"/>
            </a:br>
            <a:r>
              <a:rPr lang="hr-HR" altLang="sr-Latn-RS" dirty="0" smtClean="0">
                <a:latin typeface="Arial" panose="020B0604020202020204" pitchFamily="34" charset="0"/>
                <a:cs typeface="Arial" panose="020B0604020202020204" pitchFamily="34" charset="0"/>
              </a:rPr>
              <a:t>Savjetodavna skupina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625475" indent="-625475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hr-HR" altLang="sr-Latn-R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Zakon o zaštiti životinja</a:t>
            </a:r>
          </a:p>
          <a:p>
            <a:pPr marL="625475" indent="-625475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hr-HR" altLang="sr-Latn-R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Povjerenstvo za zaštitu životinja:</a:t>
            </a:r>
          </a:p>
          <a:p>
            <a:pPr marL="625475" indent="-625475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hr-HR" altLang="sr-Latn-RS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25475" indent="-625475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hr-HR" altLang="sr-Latn-RS" dirty="0" smtClean="0">
                <a:latin typeface="Arial" panose="020B0604020202020204" pitchFamily="34" charset="0"/>
                <a:cs typeface="Arial" panose="020B0604020202020204" pitchFamily="34" charset="0"/>
              </a:rPr>
              <a:t>-   analiza i kvantifikacija problema</a:t>
            </a:r>
          </a:p>
          <a:p>
            <a:pPr eaLnBrk="1" fontAlgn="auto" hangingPunct="1">
              <a:spcAft>
                <a:spcPts val="0"/>
              </a:spcAft>
              <a:buFontTx/>
              <a:buChar char="-"/>
              <a:defRPr/>
            </a:pPr>
            <a:r>
              <a:rPr lang="hr-HR" altLang="sr-Latn-RS" dirty="0" smtClean="0">
                <a:latin typeface="Arial" panose="020B0604020202020204" pitchFamily="34" charset="0"/>
                <a:cs typeface="Arial" panose="020B0604020202020204" pitchFamily="34" charset="0"/>
              </a:rPr>
              <a:t>prepoznavanje uzroka i prikupljanje javnog mišljenja i </a:t>
            </a:r>
          </a:p>
          <a:p>
            <a:pPr marL="0" indent="0" eaLnBrk="1" fontAlgn="auto" hangingPunct="1">
              <a:spcAft>
                <a:spcPts val="0"/>
              </a:spcAft>
              <a:buNone/>
              <a:defRPr/>
            </a:pPr>
            <a:endParaRPr lang="hr-HR" altLang="sr-Latn-R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fontAlgn="auto" hangingPunct="1">
              <a:spcAft>
                <a:spcPts val="0"/>
              </a:spcAft>
              <a:buFontTx/>
              <a:buChar char="-"/>
              <a:defRPr/>
            </a:pPr>
            <a:r>
              <a:rPr lang="hr-HR" altLang="sr-Latn-RS" dirty="0" smtClean="0">
                <a:latin typeface="Arial" panose="020B0604020202020204" pitchFamily="34" charset="0"/>
                <a:cs typeface="Arial" panose="020B0604020202020204" pitchFamily="34" charset="0"/>
              </a:rPr>
              <a:t>predlaganje najučinkovitijih pristupa kontroli populacije pasa kratkoročno i dugoročno</a:t>
            </a:r>
            <a:r>
              <a:rPr lang="hr-HR" altLang="sr-Latn-R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625475" indent="-625475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hr-HR" altLang="sr-Latn-RS" sz="2800" dirty="0" smtClean="0"/>
          </a:p>
        </p:txBody>
      </p:sp>
    </p:spTree>
    <p:extLst>
      <p:ext uri="{BB962C8B-B14F-4D97-AF65-F5344CB8AC3E}">
        <p14:creationId xmlns:p14="http://schemas.microsoft.com/office/powerpoint/2010/main" val="406765347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12954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hr-HR" altLang="sr-Latn-RS" sz="3600" u="sng" dirty="0" smtClean="0"/>
              <a:t/>
            </a:r>
            <a:br>
              <a:rPr lang="hr-HR" altLang="sr-Latn-RS" sz="3600" u="sng" dirty="0" smtClean="0"/>
            </a:br>
            <a:r>
              <a:rPr lang="hr-HR" altLang="sr-Latn-RS" sz="3600" u="sng" dirty="0" smtClean="0"/>
              <a:t/>
            </a:r>
            <a:br>
              <a:rPr lang="hr-HR" altLang="sr-Latn-RS" sz="3600" u="sng" dirty="0" smtClean="0"/>
            </a:br>
            <a:r>
              <a:rPr lang="hr-HR" altLang="sr-Latn-RS" sz="3600" u="sng" dirty="0"/>
              <a:t/>
            </a:r>
            <a:br>
              <a:rPr lang="hr-HR" altLang="sr-Latn-RS" sz="3600" u="sng" dirty="0"/>
            </a:br>
            <a:r>
              <a:rPr lang="hr-HR" altLang="sr-Latn-RS" sz="3600" u="sng" dirty="0" smtClean="0"/>
              <a:t/>
            </a:r>
            <a:br>
              <a:rPr lang="hr-HR" altLang="sr-Latn-RS" sz="3600" u="sng" dirty="0" smtClean="0"/>
            </a:br>
            <a:r>
              <a:rPr lang="hr-HR" altLang="sr-Latn-RS" sz="3600" u="sng" dirty="0"/>
              <a:t/>
            </a:r>
            <a:br>
              <a:rPr lang="hr-HR" altLang="sr-Latn-RS" sz="3600" u="sng" dirty="0"/>
            </a:br>
            <a:r>
              <a:rPr lang="hr-HR" altLang="sr-Latn-RS" sz="3600" u="sng" dirty="0" smtClean="0"/>
              <a:t/>
            </a:r>
            <a:br>
              <a:rPr lang="hr-HR" altLang="sr-Latn-RS" sz="3600" u="sng" dirty="0" smtClean="0"/>
            </a:br>
            <a:r>
              <a:rPr lang="hr-HR" altLang="sr-Latn-RS" sz="3600" u="sng" dirty="0"/>
              <a:t/>
            </a:r>
            <a:br>
              <a:rPr lang="hr-HR" altLang="sr-Latn-RS" sz="3600" u="sng" dirty="0"/>
            </a:br>
            <a:r>
              <a:rPr lang="hr-HR" altLang="sr-Latn-R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Izvori pasa lutalica</a:t>
            </a:r>
            <a:br>
              <a:rPr lang="hr-HR" altLang="sr-Latn-RS" sz="4000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hr-HR" altLang="sr-Latn-RS" sz="4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602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" pitchFamily="2" charset="2"/>
              <a:buNone/>
            </a:pPr>
            <a:endParaRPr lang="hr-HR" altLang="sr-Latn-RS" dirty="0" smtClean="0"/>
          </a:p>
          <a:p>
            <a:pPr eaLnBrk="1" hangingPunct="1">
              <a:buFont typeface="Wingdings" pitchFamily="2" charset="2"/>
              <a:buNone/>
            </a:pPr>
            <a:r>
              <a:rPr lang="hr-HR" altLang="sr-Latn-RS" dirty="0" smtClean="0">
                <a:latin typeface="Arial" panose="020B0604020202020204" pitchFamily="34" charset="0"/>
                <a:cs typeface="Arial" panose="020B0604020202020204" pitchFamily="34" charset="0"/>
              </a:rPr>
              <a:t>To mogu biti psi:</a:t>
            </a:r>
          </a:p>
          <a:p>
            <a:pPr eaLnBrk="1" hangingPunct="1">
              <a:buFont typeface="Wingdings" pitchFamily="2" charset="2"/>
              <a:buNone/>
            </a:pPr>
            <a:endParaRPr lang="hr-HR" altLang="sr-Latn-R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/>
            <a:r>
              <a:rPr lang="hr-HR" altLang="sr-Latn-RS" dirty="0" smtClean="0">
                <a:latin typeface="Arial" panose="020B0604020202020204" pitchFamily="34" charset="0"/>
                <a:cs typeface="Arial" panose="020B0604020202020204" pitchFamily="34" charset="0"/>
              </a:rPr>
              <a:t>imaju vlasnika i slobodno lutaju</a:t>
            </a:r>
          </a:p>
          <a:p>
            <a:pPr eaLnBrk="1" hangingPunct="1"/>
            <a:r>
              <a:rPr lang="hr-HR" altLang="sr-Latn-RS" dirty="0" smtClean="0">
                <a:latin typeface="Arial" panose="020B0604020202020204" pitchFamily="34" charset="0"/>
                <a:cs typeface="Arial" panose="020B0604020202020204" pitchFamily="34" charset="0"/>
              </a:rPr>
              <a:t>vlasnik napustio psa/štenad koja je rezultat nekontroliranog razmnožavanja</a:t>
            </a:r>
          </a:p>
          <a:p>
            <a:pPr eaLnBrk="1" hangingPunct="1"/>
            <a:r>
              <a:rPr lang="hr-HR" altLang="sr-Latn-RS" dirty="0" smtClean="0">
                <a:latin typeface="Arial" panose="020B0604020202020204" pitchFamily="34" charset="0"/>
                <a:cs typeface="Arial" panose="020B0604020202020204" pitchFamily="34" charset="0"/>
              </a:rPr>
              <a:t>bez vlasnika/uspješno razmnožavaju</a:t>
            </a:r>
          </a:p>
        </p:txBody>
      </p:sp>
    </p:spTree>
    <p:extLst>
      <p:ext uri="{BB962C8B-B14F-4D97-AF65-F5344CB8AC3E}">
        <p14:creationId xmlns:p14="http://schemas.microsoft.com/office/powerpoint/2010/main" val="185022181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hr-HR" altLang="sr-Latn-R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Procjena postojećeg broja pasa lutalica, njihova rasprostranjenost i ekologija</a:t>
            </a:r>
            <a:r>
              <a:rPr lang="hr-HR" altLang="sr-Latn-R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lvl="1" indent="-274320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endParaRPr lang="hr-HR" altLang="sr-Latn-R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 indent="-274320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hr-HR" altLang="sr-Latn-R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Procjena na temelju podataka:</a:t>
            </a:r>
          </a:p>
          <a:p>
            <a:pPr lvl="1" indent="-274320" eaLnBrk="1" fontAlgn="auto" hangingPunct="1">
              <a:lnSpc>
                <a:spcPct val="80000"/>
              </a:lnSpc>
              <a:spcAft>
                <a:spcPts val="0"/>
              </a:spcAft>
              <a:buFontTx/>
              <a:buChar char="-"/>
              <a:defRPr/>
            </a:pPr>
            <a:r>
              <a:rPr lang="hr-HR" altLang="sr-Latn-R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iz Središnjeg upisnika pasa</a:t>
            </a:r>
          </a:p>
          <a:p>
            <a:pPr lvl="1" indent="-274320" eaLnBrk="1" fontAlgn="auto" hangingPunct="1">
              <a:lnSpc>
                <a:spcPct val="80000"/>
              </a:lnSpc>
              <a:spcAft>
                <a:spcPts val="0"/>
              </a:spcAft>
              <a:buFontTx/>
              <a:buChar char="-"/>
              <a:defRPr/>
            </a:pPr>
            <a:r>
              <a:rPr lang="hr-HR" altLang="sr-Latn-R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skloništa za pse</a:t>
            </a:r>
          </a:p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FontTx/>
              <a:buChar char="-"/>
              <a:defRPr/>
            </a:pPr>
            <a:endParaRPr lang="hr-HR" altLang="sr-Latn-RS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hr-HR" altLang="sr-Latn-R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      Važni čimbenici kojima se određuje (ograničava) prihvatni kapacitet   </a:t>
            </a:r>
          </a:p>
          <a:p>
            <a:pPr marL="274320" indent="-274320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hr-HR" altLang="sr-Latn-RS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r-HR" altLang="sr-Latn-R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     okoliša:</a:t>
            </a:r>
          </a:p>
          <a:p>
            <a:pPr lvl="1" indent="-274320" eaLnBrk="1" fontAlgn="auto" hangingPunct="1">
              <a:lnSpc>
                <a:spcPct val="80000"/>
              </a:lnSpc>
              <a:spcAft>
                <a:spcPts val="0"/>
              </a:spcAft>
              <a:buFontTx/>
              <a:buChar char="-"/>
              <a:defRPr/>
            </a:pPr>
            <a:r>
              <a:rPr lang="hr-HR" altLang="sr-Latn-R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raspoloživi izvori hrane i vode</a:t>
            </a:r>
          </a:p>
          <a:p>
            <a:pPr lvl="1" indent="-274320" eaLnBrk="1" fontAlgn="auto" hangingPunct="1">
              <a:lnSpc>
                <a:spcPct val="80000"/>
              </a:lnSpc>
              <a:spcAft>
                <a:spcPts val="0"/>
              </a:spcAft>
              <a:buFontTx/>
              <a:buChar char="-"/>
              <a:defRPr/>
            </a:pPr>
            <a:r>
              <a:rPr lang="hr-HR" altLang="sr-Latn-R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prirodna skloništa te </a:t>
            </a:r>
          </a:p>
          <a:p>
            <a:pPr lvl="1" indent="-274320" eaLnBrk="1" fontAlgn="auto" hangingPunct="1">
              <a:lnSpc>
                <a:spcPct val="80000"/>
              </a:lnSpc>
              <a:spcAft>
                <a:spcPts val="0"/>
              </a:spcAft>
              <a:buFontTx/>
              <a:buChar char="-"/>
              <a:defRPr/>
            </a:pPr>
            <a:r>
              <a:rPr lang="hr-HR" altLang="sr-Latn-R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stav ljudi i njihovo ponašanje prema psima lutalicama. </a:t>
            </a:r>
          </a:p>
        </p:txBody>
      </p:sp>
    </p:spTree>
    <p:extLst>
      <p:ext uri="{BB962C8B-B14F-4D97-AF65-F5344CB8AC3E}">
        <p14:creationId xmlns:p14="http://schemas.microsoft.com/office/powerpoint/2010/main" val="296437195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hr-HR" altLang="sr-Latn-RS" sz="4000" dirty="0" smtClean="0"/>
              <a:t/>
            </a:r>
            <a:br>
              <a:rPr lang="hr-HR" altLang="sr-Latn-RS" sz="4000" dirty="0" smtClean="0"/>
            </a:br>
            <a:r>
              <a:rPr lang="hr-HR" altLang="sr-Latn-R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Ciljevi kontrole populacije pasa</a:t>
            </a:r>
          </a:p>
        </p:txBody>
      </p:sp>
      <p:sp>
        <p:nvSpPr>
          <p:cNvPr id="15362" name="Rectangle 3"/>
          <p:cNvSpPr>
            <a:spLocks noGrp="1" noChangeArrowheads="1"/>
          </p:cNvSpPr>
          <p:nvPr>
            <p:ph idx="1"/>
          </p:nvPr>
        </p:nvSpPr>
        <p:spPr>
          <a:xfrm>
            <a:off x="755650" y="1989138"/>
            <a:ext cx="8229600" cy="4471987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80000"/>
              </a:lnSpc>
            </a:pPr>
            <a:r>
              <a:rPr lang="hr-HR" altLang="sr-Latn-R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poboljšanje zdravlja i dobrobiti populacije pasa koji imaju posjednika i pasa lutalica</a:t>
            </a:r>
          </a:p>
          <a:p>
            <a:pPr marL="0" indent="0" eaLnBrk="1" hangingPunct="1">
              <a:lnSpc>
                <a:spcPct val="80000"/>
              </a:lnSpc>
              <a:buNone/>
            </a:pPr>
            <a:endParaRPr lang="hr-HR" altLang="sr-Latn-RS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hr-HR" altLang="sr-Latn-R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smanjenje broja pasa lutalica</a:t>
            </a:r>
          </a:p>
          <a:p>
            <a:pPr marL="0" indent="0" eaLnBrk="1" hangingPunct="1">
              <a:lnSpc>
                <a:spcPct val="80000"/>
              </a:lnSpc>
              <a:buNone/>
            </a:pPr>
            <a:endParaRPr lang="hr-HR" altLang="sr-Latn-RS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hr-HR" altLang="sr-Latn-R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promicanje odgovornog posjedovanja psa (</a:t>
            </a:r>
            <a:r>
              <a:rPr lang="hr-HR" altLang="sr-Latn-RS" sz="22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mikročipiranje</a:t>
            </a:r>
            <a:r>
              <a:rPr lang="hr-HR" altLang="sr-Latn-R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marL="0" indent="0" eaLnBrk="1" hangingPunct="1">
              <a:lnSpc>
                <a:spcPct val="80000"/>
              </a:lnSpc>
              <a:buNone/>
            </a:pPr>
            <a:endParaRPr lang="hr-HR" altLang="sr-Latn-RS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hr-HR" altLang="sr-Latn-R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cijepljenje pasa protiv bjesnoće </a:t>
            </a:r>
          </a:p>
          <a:p>
            <a:pPr marL="0" indent="0" eaLnBrk="1" hangingPunct="1">
              <a:lnSpc>
                <a:spcPct val="80000"/>
              </a:lnSpc>
              <a:buNone/>
            </a:pPr>
            <a:endParaRPr lang="hr-HR" altLang="sr-Latn-RS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hr-HR" altLang="sr-Latn-R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smanjenje rizika od zoonoza (bjesnoća) </a:t>
            </a:r>
          </a:p>
          <a:p>
            <a:pPr marL="0" indent="0" eaLnBrk="1" hangingPunct="1">
              <a:lnSpc>
                <a:spcPct val="80000"/>
              </a:lnSpc>
              <a:buNone/>
            </a:pPr>
            <a:endParaRPr lang="hr-HR" altLang="sr-Latn-RS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hr-HR" altLang="sr-Latn-R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upravljanje drugim rizicima po zdravlje ljudi (npr. nametnici)</a:t>
            </a:r>
          </a:p>
          <a:p>
            <a:pPr marL="0" indent="0" eaLnBrk="1" hangingPunct="1">
              <a:lnSpc>
                <a:spcPct val="80000"/>
              </a:lnSpc>
              <a:buNone/>
            </a:pPr>
            <a:endParaRPr lang="hr-HR" altLang="sr-Latn-RS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hr-HR" altLang="sr-Latn-R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sprječavanje šteta za okoliš i druge životinje i</a:t>
            </a:r>
          </a:p>
          <a:p>
            <a:pPr marL="0" indent="0" eaLnBrk="1" hangingPunct="1">
              <a:lnSpc>
                <a:spcPct val="80000"/>
              </a:lnSpc>
              <a:buNone/>
            </a:pPr>
            <a:endParaRPr lang="hr-HR" altLang="sr-Latn-RS" sz="22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eaLnBrk="1" hangingPunct="1">
              <a:lnSpc>
                <a:spcPct val="80000"/>
              </a:lnSpc>
            </a:pPr>
            <a:r>
              <a:rPr lang="hr-HR" altLang="sr-Latn-RS" sz="2200" dirty="0" smtClean="0">
                <a:latin typeface="Arial" panose="020B0604020202020204" pitchFamily="34" charset="0"/>
                <a:cs typeface="Arial" panose="020B0604020202020204" pitchFamily="34" charset="0"/>
              </a:rPr>
              <a:t>sprječavanje nezakonite razmjene pasa i trgovine psima </a:t>
            </a:r>
          </a:p>
        </p:txBody>
      </p:sp>
    </p:spTree>
    <p:extLst>
      <p:ext uri="{BB962C8B-B14F-4D97-AF65-F5344CB8AC3E}">
        <p14:creationId xmlns:p14="http://schemas.microsoft.com/office/powerpoint/2010/main" val="275156772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r-HR" altLang="sr-Latn-R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Informacije</a:t>
            </a:r>
          </a:p>
        </p:txBody>
      </p:sp>
      <p:sp>
        <p:nvSpPr>
          <p:cNvPr id="12290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eaLnBrk="1" hangingPunct="1">
              <a:buFont typeface="Wingdings" pitchFamily="2" charset="2"/>
              <a:buNone/>
            </a:pPr>
            <a:endParaRPr lang="hr-HR" altLang="sr-Latn-RS" dirty="0" smtClean="0"/>
          </a:p>
          <a:p>
            <a:pPr marL="0" indent="0" eaLnBrk="1" hangingPunct="1">
              <a:buFont typeface="Wingdings" pitchFamily="2" charset="2"/>
              <a:buNone/>
            </a:pPr>
            <a:r>
              <a:rPr lang="hr-HR" altLang="sr-Latn-RS" dirty="0" smtClean="0">
                <a:latin typeface="Arial" panose="020B0604020202020204" pitchFamily="34" charset="0"/>
                <a:cs typeface="Arial" panose="020B0604020202020204" pitchFamily="34" charset="0"/>
              </a:rPr>
              <a:t>Kontrola populacije pasa</a:t>
            </a:r>
            <a:endParaRPr lang="hr-HR" altLang="sr-Latn-RS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eaLnBrk="1" hangingPunct="1">
              <a:buFont typeface="Wingdings" pitchFamily="2" charset="2"/>
              <a:buNone/>
            </a:pPr>
            <a:r>
              <a:rPr lang="hr-HR" altLang="sr-Latn-R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UVSH: </a:t>
            </a:r>
            <a:r>
              <a:rPr lang="hr-HR" altLang="sr-Latn-RS" sz="1400" dirty="0" smtClean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http://www.veterinarstvo.hr/</a:t>
            </a:r>
            <a:r>
              <a:rPr lang="hr-HR" altLang="sr-Latn-RS" sz="1400" dirty="0" err="1" smtClean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UserDocsImages</a:t>
            </a:r>
            <a:r>
              <a:rPr lang="hr-HR" altLang="sr-Latn-RS" sz="1400" dirty="0" smtClean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//</a:t>
            </a:r>
            <a:r>
              <a:rPr lang="hr-HR" altLang="sr-Latn-RS" sz="1400" dirty="0" err="1" smtClean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dobrobitZivotinja</a:t>
            </a:r>
            <a:r>
              <a:rPr lang="hr-HR" altLang="sr-Latn-RS" sz="1400" dirty="0" smtClean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/Program%20kontrole%20populacije%20pasa%20lutalica%20u%20Republici%20Hrvatskoj,%202010..pdf</a:t>
            </a:r>
            <a:r>
              <a:rPr lang="hr-HR" altLang="sr-Latn-R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0" indent="0" eaLnBrk="1" hangingPunct="1">
              <a:buFont typeface="Wingdings" pitchFamily="2" charset="2"/>
              <a:buNone/>
            </a:pPr>
            <a:endParaRPr lang="hr-HR" altLang="sr-Latn-RS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eaLnBrk="1" hangingPunct="1">
              <a:buFont typeface="Wingdings" pitchFamily="2" charset="2"/>
              <a:buNone/>
            </a:pPr>
            <a:endParaRPr lang="hr-HR" altLang="sr-Latn-RS" sz="1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eaLnBrk="1" hangingPunct="1">
              <a:buFont typeface="Wingdings" pitchFamily="2" charset="2"/>
              <a:buNone/>
            </a:pPr>
            <a:r>
              <a:rPr lang="hr-HR" altLang="sr-Latn-R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OIE: </a:t>
            </a:r>
            <a:r>
              <a:rPr lang="hr-HR" altLang="sr-Latn-RS" sz="1400" dirty="0" smtClean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http://www.oie.int/</a:t>
            </a:r>
            <a:r>
              <a:rPr lang="hr-HR" altLang="sr-Latn-RS" sz="1400" dirty="0" err="1" smtClean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index.php</a:t>
            </a:r>
            <a:r>
              <a:rPr lang="hr-HR" altLang="sr-Latn-RS" sz="1400" dirty="0" smtClean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?</a:t>
            </a:r>
            <a:r>
              <a:rPr lang="hr-HR" altLang="sr-Latn-RS" sz="1400" dirty="0" err="1" smtClean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id</a:t>
            </a:r>
            <a:r>
              <a:rPr lang="hr-HR" altLang="sr-Latn-RS" sz="1400" dirty="0" smtClean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=169&amp;L=0&amp;</a:t>
            </a:r>
            <a:r>
              <a:rPr lang="hr-HR" altLang="sr-Latn-RS" sz="1400" dirty="0" err="1" smtClean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htmfile</a:t>
            </a:r>
            <a:r>
              <a:rPr lang="hr-HR" altLang="sr-Latn-RS" sz="1400" dirty="0" smtClean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=</a:t>
            </a:r>
            <a:r>
              <a:rPr lang="hr-HR" altLang="sr-Latn-RS" sz="1400" dirty="0" err="1" smtClean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chapitre</a:t>
            </a:r>
            <a:r>
              <a:rPr lang="hr-HR" altLang="sr-Latn-RS" sz="1400" dirty="0" smtClean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_aw_</a:t>
            </a:r>
            <a:r>
              <a:rPr lang="hr-HR" altLang="sr-Latn-RS" sz="1400" dirty="0" err="1" smtClean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stray</a:t>
            </a:r>
            <a:r>
              <a:rPr lang="hr-HR" altLang="sr-Latn-RS" sz="1400" dirty="0" smtClean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_</a:t>
            </a:r>
            <a:r>
              <a:rPr lang="hr-HR" altLang="sr-Latn-RS" sz="1400" dirty="0" err="1" smtClean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dog.htm</a:t>
            </a:r>
            <a:r>
              <a:rPr lang="hr-HR" altLang="sr-Latn-RS" sz="1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12291" name="Rezervirano mjesto broja slajda 3"/>
          <p:cNvSpPr>
            <a:spLocks noGrp="1"/>
          </p:cNvSpPr>
          <p:nvPr>
            <p:ph type="sldNum" sz="quarter" idx="12"/>
          </p:nvPr>
        </p:nvSpPr>
        <p:spPr bwMode="auto">
          <a:xfrm>
            <a:off x="457200" y="6245225"/>
            <a:ext cx="2133600" cy="4762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400">
                <a:solidFill>
                  <a:schemeClr val="tx2"/>
                </a:solidFill>
                <a:latin typeface="Candar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200">
                <a:solidFill>
                  <a:schemeClr val="tx2"/>
                </a:solidFill>
                <a:latin typeface="Candar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000">
                <a:solidFill>
                  <a:schemeClr val="tx2"/>
                </a:solidFill>
                <a:latin typeface="Candar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>
                <a:solidFill>
                  <a:schemeClr val="tx2"/>
                </a:solidFill>
                <a:latin typeface="Candar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600">
                <a:solidFill>
                  <a:schemeClr val="tx2"/>
                </a:solidFill>
                <a:latin typeface="Candar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sz="1600">
                <a:solidFill>
                  <a:schemeClr val="tx2"/>
                </a:solidFill>
                <a:latin typeface="Candar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sz="1600">
                <a:solidFill>
                  <a:schemeClr val="tx2"/>
                </a:solidFill>
                <a:latin typeface="Candar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sz="1600">
                <a:solidFill>
                  <a:schemeClr val="tx2"/>
                </a:solidFill>
                <a:latin typeface="Candar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sz="1600">
                <a:solidFill>
                  <a:schemeClr val="tx2"/>
                </a:solidFill>
                <a:latin typeface="Candara" pitchFamily="34" charset="0"/>
              </a:defRPr>
            </a:lvl9pPr>
          </a:lstStyle>
          <a:p>
            <a:pPr algn="l" eaLnBrk="1" hangingPunct="1">
              <a:spcBef>
                <a:spcPct val="0"/>
              </a:spcBef>
              <a:buClrTx/>
              <a:buSzTx/>
              <a:buFontTx/>
              <a:buNone/>
            </a:pPr>
            <a:fld id="{25237835-09A7-4CD2-8D14-39D8415BD6AF}" type="slidenum">
              <a:rPr lang="hr-HR" altLang="sr-Latn-RS" sz="1200" smtClean="0">
                <a:solidFill>
                  <a:schemeClr val="tx1"/>
                </a:solidFill>
                <a:latin typeface="Arial" charset="0"/>
              </a:rPr>
              <a:pPr algn="l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16</a:t>
            </a:fld>
            <a:endParaRPr lang="hr-HR" altLang="sr-Latn-RS" sz="1200" smtClean="0">
              <a:solidFill>
                <a:schemeClr val="tx1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244782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Naslov 1"/>
          <p:cNvSpPr>
            <a:spLocks noGrp="1"/>
          </p:cNvSpPr>
          <p:nvPr>
            <p:ph type="title"/>
          </p:nvPr>
        </p:nvSpPr>
        <p:spPr>
          <a:xfrm>
            <a:off x="684213" y="549275"/>
            <a:ext cx="8229600" cy="1143000"/>
          </a:xfrm>
        </p:spPr>
        <p:txBody>
          <a:bodyPr/>
          <a:lstStyle/>
          <a:p>
            <a:pPr eaLnBrk="1" hangingPunct="1"/>
            <a:r>
              <a:rPr lang="hr-HR" altLang="sr-Latn-RS" sz="2400" dirty="0" smtClean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http://www.veterinarstvo.hr/</a:t>
            </a:r>
            <a:r>
              <a:rPr lang="hr-HR" altLang="sr-Latn-RS" sz="2400" dirty="0" err="1" smtClean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UserDocsImages</a:t>
            </a:r>
            <a:r>
              <a:rPr lang="hr-HR" altLang="sr-Latn-RS" sz="2400" dirty="0" smtClean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//</a:t>
            </a:r>
            <a:r>
              <a:rPr lang="hr-HR" altLang="sr-Latn-RS" sz="2400" dirty="0" err="1" smtClean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dobrobitZivotinja</a:t>
            </a:r>
            <a:r>
              <a:rPr lang="hr-HR" altLang="sr-Latn-RS" sz="2400" dirty="0" smtClean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/LETAK%20SKRB%20ZA%20PSE.pdf</a:t>
            </a:r>
            <a:r>
              <a:rPr lang="hr-HR" altLang="sr-Latn-R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pic>
        <p:nvPicPr>
          <p:cNvPr id="23554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3025" y="1628775"/>
            <a:ext cx="4592638" cy="3240088"/>
          </a:xfrm>
        </p:spPr>
      </p:pic>
      <p:sp>
        <p:nvSpPr>
          <p:cNvPr id="23555" name="Rezervirano mjesto broja slajda 4"/>
          <p:cNvSpPr>
            <a:spLocks noGrp="1"/>
          </p:cNvSpPr>
          <p:nvPr>
            <p:ph type="sldNum" sz="quarter" idx="12"/>
          </p:nvPr>
        </p:nvSpPr>
        <p:spPr bwMode="auto">
          <a:xfrm>
            <a:off x="457200" y="6245225"/>
            <a:ext cx="2133600" cy="4762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400">
                <a:solidFill>
                  <a:schemeClr val="tx2"/>
                </a:solidFill>
                <a:latin typeface="Candar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200">
                <a:solidFill>
                  <a:schemeClr val="tx2"/>
                </a:solidFill>
                <a:latin typeface="Candar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000">
                <a:solidFill>
                  <a:schemeClr val="tx2"/>
                </a:solidFill>
                <a:latin typeface="Candar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>
                <a:solidFill>
                  <a:schemeClr val="tx2"/>
                </a:solidFill>
                <a:latin typeface="Candar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600">
                <a:solidFill>
                  <a:schemeClr val="tx2"/>
                </a:solidFill>
                <a:latin typeface="Candar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sz="1600">
                <a:solidFill>
                  <a:schemeClr val="tx2"/>
                </a:solidFill>
                <a:latin typeface="Candar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sz="1600">
                <a:solidFill>
                  <a:schemeClr val="tx2"/>
                </a:solidFill>
                <a:latin typeface="Candar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sz="1600">
                <a:solidFill>
                  <a:schemeClr val="tx2"/>
                </a:solidFill>
                <a:latin typeface="Candar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sz="1600">
                <a:solidFill>
                  <a:schemeClr val="tx2"/>
                </a:solidFill>
                <a:latin typeface="Candara" pitchFamily="34" charset="0"/>
              </a:defRPr>
            </a:lvl9pPr>
          </a:lstStyle>
          <a:p>
            <a:pPr algn="l" eaLnBrk="1" hangingPunct="1">
              <a:spcBef>
                <a:spcPct val="0"/>
              </a:spcBef>
              <a:buClrTx/>
              <a:buSzTx/>
              <a:buFontTx/>
              <a:buNone/>
            </a:pPr>
            <a:fld id="{2413101C-C39A-4B0D-B72B-DFFF72BDCD71}" type="slidenum">
              <a:rPr lang="hr-HR" altLang="sr-Latn-RS" sz="1200" smtClean="0">
                <a:solidFill>
                  <a:schemeClr val="tx1"/>
                </a:solidFill>
                <a:latin typeface="Arial" charset="0"/>
              </a:rPr>
              <a:pPr algn="l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17</a:t>
            </a:fld>
            <a:endParaRPr lang="hr-HR" altLang="sr-Latn-RS" sz="1200" smtClean="0">
              <a:solidFill>
                <a:schemeClr val="tx1"/>
              </a:solidFill>
              <a:latin typeface="Arial" charset="0"/>
            </a:endParaRPr>
          </a:p>
        </p:txBody>
      </p:sp>
      <p:pic>
        <p:nvPicPr>
          <p:cNvPr id="23557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65663" y="2492375"/>
            <a:ext cx="4572000" cy="4652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3558" name="TekstniOkvir 2"/>
          <p:cNvSpPr txBox="1">
            <a:spLocks noChangeArrowheads="1"/>
          </p:cNvSpPr>
          <p:nvPr/>
        </p:nvSpPr>
        <p:spPr bwMode="auto">
          <a:xfrm>
            <a:off x="4932363" y="1773238"/>
            <a:ext cx="3816350" cy="8925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400">
                <a:solidFill>
                  <a:schemeClr val="tx2"/>
                </a:solidFill>
                <a:latin typeface="Candar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200">
                <a:solidFill>
                  <a:schemeClr val="tx2"/>
                </a:solidFill>
                <a:latin typeface="Candar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000">
                <a:solidFill>
                  <a:schemeClr val="tx2"/>
                </a:solidFill>
                <a:latin typeface="Candar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>
                <a:solidFill>
                  <a:schemeClr val="tx2"/>
                </a:solidFill>
                <a:latin typeface="Candar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600">
                <a:solidFill>
                  <a:schemeClr val="tx2"/>
                </a:solidFill>
                <a:latin typeface="Candar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sz="1600">
                <a:solidFill>
                  <a:schemeClr val="tx2"/>
                </a:solidFill>
                <a:latin typeface="Candar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sz="1600">
                <a:solidFill>
                  <a:schemeClr val="tx2"/>
                </a:solidFill>
                <a:latin typeface="Candar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sz="1600">
                <a:solidFill>
                  <a:schemeClr val="tx2"/>
                </a:solidFill>
                <a:latin typeface="Candar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sz="1600">
                <a:solidFill>
                  <a:schemeClr val="tx2"/>
                </a:solidFill>
                <a:latin typeface="Candara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hr-HR" altLang="sr-Latn-RS" sz="2600" dirty="0">
                <a:solidFill>
                  <a:schemeClr val="tx1"/>
                </a:solidFill>
                <a:latin typeface="Arial" charset="0"/>
              </a:rPr>
              <a:t>Promocija odgovornog posjedovanja psa.</a:t>
            </a:r>
          </a:p>
        </p:txBody>
      </p:sp>
    </p:spTree>
    <p:extLst>
      <p:ext uri="{BB962C8B-B14F-4D97-AF65-F5344CB8AC3E}">
        <p14:creationId xmlns:p14="http://schemas.microsoft.com/office/powerpoint/2010/main" val="222970141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r-HR" altLang="sr-Latn-R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Resursi dostupni nadležnim tijelima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 fontScale="92500" lnSpcReduction="20000"/>
          </a:bodyPr>
          <a:lstStyle/>
          <a:p>
            <a:pPr marL="609600" indent="-609600"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endParaRPr lang="hr-HR" altLang="sr-Latn-RS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09600" indent="-609600"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r>
              <a:rPr lang="hr-HR" altLang="sr-Latn-R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ljudski resursi (propisi i kontrola provođenja) </a:t>
            </a:r>
          </a:p>
          <a:p>
            <a:pPr marL="609600" indent="-609600"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endParaRPr lang="hr-HR" altLang="sr-Latn-RS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09600" indent="-609600"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r>
              <a:rPr lang="hr-HR" altLang="sr-Latn-R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financijski resursi na lokalnom i/ili regionalnom nivou </a:t>
            </a:r>
          </a:p>
          <a:p>
            <a:pPr marL="609600" indent="-609600"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endParaRPr lang="hr-HR" altLang="sr-Latn-RS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09600" indent="-609600"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r>
              <a:rPr lang="hr-HR" altLang="sr-Latn-R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tehnički alati npr. informatički centri koje osnivaju skloništa za životinje </a:t>
            </a:r>
          </a:p>
          <a:p>
            <a:pPr marL="609600" indent="-609600"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endParaRPr lang="hr-HR" altLang="sr-Latn-RS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09600" indent="-609600"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r>
              <a:rPr lang="hr-HR" altLang="sr-Latn-R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infrastruktura odnosno skloništa za životinje i  </a:t>
            </a:r>
          </a:p>
          <a:p>
            <a:pPr marL="609600" indent="-609600"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endParaRPr lang="hr-HR" altLang="sr-Latn-RS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09600" indent="-609600" eaLnBrk="1" fontAlgn="auto" hangingPunct="1">
              <a:lnSpc>
                <a:spcPct val="80000"/>
              </a:lnSpc>
              <a:spcAft>
                <a:spcPts val="0"/>
              </a:spcAft>
              <a:defRPr/>
            </a:pPr>
            <a:r>
              <a:rPr lang="hr-HR" altLang="sr-Latn-R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kooperativne aktivnosti odnosno suradnja sa udrugama za zaštitu životinja na nacionalnom i međunarodnom nivou</a:t>
            </a:r>
          </a:p>
        </p:txBody>
      </p:sp>
    </p:spTree>
    <p:extLst>
      <p:ext uri="{BB962C8B-B14F-4D97-AF65-F5344CB8AC3E}">
        <p14:creationId xmlns:p14="http://schemas.microsoft.com/office/powerpoint/2010/main" val="161142649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811213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hr-HR" altLang="sr-Latn-RS" sz="4000" dirty="0" smtClean="0"/>
              <a:t> </a:t>
            </a:r>
            <a:r>
              <a:rPr lang="hr-HR" altLang="sr-Latn-R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Mjere kontrole</a:t>
            </a:r>
          </a:p>
        </p:txBody>
      </p:sp>
      <p:sp>
        <p:nvSpPr>
          <p:cNvPr id="31746" name="Rectangle 3"/>
          <p:cNvSpPr>
            <a:spLocks noGrp="1" noChangeArrowheads="1"/>
          </p:cNvSpPr>
          <p:nvPr>
            <p:ph idx="1"/>
          </p:nvPr>
        </p:nvSpPr>
        <p:spPr>
          <a:xfrm>
            <a:off x="762000" y="1219200"/>
            <a:ext cx="7620000" cy="5029200"/>
          </a:xfrm>
        </p:spPr>
        <p:txBody>
          <a:bodyPr/>
          <a:lstStyle/>
          <a:p>
            <a:pPr marL="0" indent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hr-HR" altLang="sr-Latn-RS" sz="2000" b="1" dirty="0" smtClean="0"/>
              <a:t>- </a:t>
            </a:r>
            <a:r>
              <a:rPr lang="hr-HR" altLang="sr-Latn-R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Edukacija i zakonodavstvo za odgovorno posjedovanje psa</a:t>
            </a:r>
          </a:p>
          <a:p>
            <a:pPr marL="0" indent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hr-HR" altLang="sr-Latn-R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(suradnja sa jedinicama lokalne ili regionalne samouprave, udrugama za zaštitu životinja, posjednicima pasa, uzgajivačima pasa, veterinarskim praksama i veterinarskim organizacijama kao i drugim zainteresiranim tijelima i organizacijama kao što je npr. turistička zajednica)</a:t>
            </a:r>
          </a:p>
          <a:p>
            <a:pPr marL="0" indent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hr-HR" altLang="sr-Latn-R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hr-HR" altLang="sr-Latn-RS" sz="18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Registracija i identifikacija pasa </a:t>
            </a:r>
          </a:p>
          <a:p>
            <a:pPr marL="0" indent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hr-HR" altLang="sr-Latn-R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hr-HR" altLang="sr-Latn-RS" sz="18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Kontrola razmnožavanja</a:t>
            </a:r>
          </a:p>
          <a:p>
            <a:pPr marL="0" indent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hr-HR" altLang="sr-Latn-R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- Uklanjanje pasa lutalica i postupanje s njima</a:t>
            </a:r>
          </a:p>
          <a:p>
            <a:pPr marL="0" indent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hr-HR" altLang="sr-Latn-R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- Hvatanje pasa, držanje u skloništu, vraćanje vlasniku i ponovno udomljavanje</a:t>
            </a:r>
          </a:p>
          <a:p>
            <a:pPr marL="0" indent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hr-HR" altLang="sr-Latn-R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- Kontrola okoliša</a:t>
            </a:r>
          </a:p>
          <a:p>
            <a:pPr marL="0" indent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hr-HR" altLang="sr-Latn-R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- Kontrola kretanja pasa – nacionalna i </a:t>
            </a:r>
            <a:r>
              <a:rPr lang="hr-HR" altLang="sr-Latn-RS" sz="18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međun</a:t>
            </a:r>
            <a:r>
              <a:rPr lang="hr-HR" altLang="sr-Latn-R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. (uvoz/izvoz) </a:t>
            </a:r>
          </a:p>
          <a:p>
            <a:pPr marL="0" indent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hr-HR" altLang="sr-Latn-R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- Kontrola uzgoja pasa namijenjenih prodaji </a:t>
            </a:r>
          </a:p>
          <a:p>
            <a:pPr marL="0" indent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hr-HR" altLang="sr-Latn-R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- Kontrola prodaje pasa</a:t>
            </a:r>
          </a:p>
          <a:p>
            <a:pPr marL="0" indent="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hr-HR" altLang="sr-Latn-R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- Smanjenje učestalosti ugriza pasa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hr-HR" altLang="sr-Latn-RS" sz="2000" b="1" dirty="0">
                <a:solidFill>
                  <a:srgbClr val="FF0000"/>
                </a:solidFill>
                <a:latin typeface="Arial" charset="0"/>
              </a:rPr>
              <a:t>Učinkoviti rezultati samo kombiniranjem različitih mjera kontrole</a:t>
            </a:r>
            <a:endParaRPr lang="hr-HR" altLang="sr-Latn-RS" sz="2000" b="1" dirty="0" smtClean="0"/>
          </a:p>
          <a:p>
            <a:pPr marL="0" indent="0" eaLnBrk="1" hangingPunct="1">
              <a:lnSpc>
                <a:spcPct val="80000"/>
              </a:lnSpc>
              <a:buFont typeface="Wingdings" pitchFamily="2" charset="2"/>
              <a:buNone/>
            </a:pPr>
            <a:endParaRPr lang="hr-HR" altLang="sr-Latn-RS" sz="700" b="1" dirty="0" smtClean="0"/>
          </a:p>
          <a:p>
            <a:pPr marL="0" indent="0" eaLnBrk="1" hangingPunct="1">
              <a:lnSpc>
                <a:spcPct val="80000"/>
              </a:lnSpc>
              <a:buFont typeface="Wingdings" pitchFamily="2" charset="2"/>
              <a:buNone/>
            </a:pPr>
            <a:endParaRPr lang="hr-HR" altLang="sr-Latn-RS" sz="2000" b="1" u="sng" dirty="0" smtClean="0">
              <a:solidFill>
                <a:srgbClr val="887AEC"/>
              </a:solidFill>
            </a:endParaRPr>
          </a:p>
          <a:p>
            <a:pPr marL="0" indent="0" eaLnBrk="1" hangingPunct="1">
              <a:lnSpc>
                <a:spcPct val="80000"/>
              </a:lnSpc>
              <a:buFont typeface="Wingdings" pitchFamily="2" charset="2"/>
              <a:buNone/>
            </a:pPr>
            <a:endParaRPr lang="hr-HR" altLang="sr-Latn-RS" sz="1000" dirty="0" smtClean="0"/>
          </a:p>
        </p:txBody>
      </p:sp>
      <p:sp>
        <p:nvSpPr>
          <p:cNvPr id="31748" name="Text Box 5"/>
          <p:cNvSpPr txBox="1">
            <a:spLocks noChangeArrowheads="1"/>
          </p:cNvSpPr>
          <p:nvPr/>
        </p:nvSpPr>
        <p:spPr bwMode="auto">
          <a:xfrm>
            <a:off x="539750" y="5949950"/>
            <a:ext cx="7777163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400">
                <a:solidFill>
                  <a:schemeClr val="tx2"/>
                </a:solidFill>
                <a:latin typeface="Candar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200">
                <a:solidFill>
                  <a:schemeClr val="tx2"/>
                </a:solidFill>
                <a:latin typeface="Candar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000">
                <a:solidFill>
                  <a:schemeClr val="tx2"/>
                </a:solidFill>
                <a:latin typeface="Candar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>
                <a:solidFill>
                  <a:schemeClr val="tx2"/>
                </a:solidFill>
                <a:latin typeface="Candar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600">
                <a:solidFill>
                  <a:schemeClr val="tx2"/>
                </a:solidFill>
                <a:latin typeface="Candar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sz="1600">
                <a:solidFill>
                  <a:schemeClr val="tx2"/>
                </a:solidFill>
                <a:latin typeface="Candar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sz="1600">
                <a:solidFill>
                  <a:schemeClr val="tx2"/>
                </a:solidFill>
                <a:latin typeface="Candar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sz="1600">
                <a:solidFill>
                  <a:schemeClr val="tx2"/>
                </a:solidFill>
                <a:latin typeface="Candar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sz="1600">
                <a:solidFill>
                  <a:schemeClr val="tx2"/>
                </a:solidFill>
                <a:latin typeface="Candara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hr-HR" altLang="sr-Latn-RS" b="1" dirty="0" smtClean="0">
                <a:solidFill>
                  <a:srgbClr val="FF0000"/>
                </a:solidFill>
                <a:latin typeface="Arial" charset="0"/>
              </a:rPr>
              <a:t>.</a:t>
            </a:r>
            <a:endParaRPr lang="hr-HR" altLang="sr-Latn-RS" b="1" dirty="0">
              <a:solidFill>
                <a:srgbClr val="FF000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55309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r-HR" altLang="sr-Latn-R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Zakonodavni okvir</a:t>
            </a:r>
          </a:p>
        </p:txBody>
      </p:sp>
      <p:sp>
        <p:nvSpPr>
          <p:cNvPr id="45059" name="Rectangle 3"/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609600" indent="-609600"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hr-HR" altLang="sr-Latn-RS" sz="2800" b="1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Zakon o zaštiti životinja</a:t>
            </a:r>
            <a:r>
              <a:rPr lang="hr-HR" altLang="sr-Latn-R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r-HR" altLang="sr-Latn-R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(NN, 135/06 i 37/13)</a:t>
            </a:r>
          </a:p>
          <a:p>
            <a:pPr marL="609600" indent="-609600"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hr-HR" altLang="sr-Latn-R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  <a:p>
            <a:pPr marL="609600" indent="-609600"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hr-HR" altLang="sr-Latn-R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hr-HR" altLang="sr-Latn-RS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Pravilnik o uvjetima kojima moraju udovoljavati skloništa za životinje i higijenski servisi</a:t>
            </a:r>
            <a:r>
              <a:rPr lang="hr-HR" altLang="sr-Latn-R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r-HR" altLang="sr-Latn-R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(NN, 110/04, 121/04, 29/05) – u izmjeni</a:t>
            </a:r>
            <a:r>
              <a:rPr lang="hr-HR" altLang="sr-Latn-R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609600" indent="-609600"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hr-HR" altLang="sr-Latn-R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  <a:p>
            <a:pPr marL="609600" indent="-609600"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hr-HR" altLang="sr-Latn-R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hr-HR" altLang="sr-Latn-RS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Pravilnik o uvjetima koje moraju ispunjavati uzgoji kućnih ljubimaca namijenjenih prodaji</a:t>
            </a:r>
            <a:r>
              <a:rPr lang="hr-HR" altLang="sr-Latn-R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(NN, 56/09)</a:t>
            </a:r>
            <a:r>
              <a:rPr lang="hr-HR" altLang="sr-Latn-R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609600" indent="-609600"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hr-HR" altLang="sr-Latn-R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  <a:p>
            <a:pPr marL="609600" indent="-609600"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hr-HR" altLang="sr-Latn-R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hr-HR" altLang="sr-Latn-RS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Pravilnik o opasnim psima</a:t>
            </a:r>
            <a:r>
              <a:rPr lang="hr-HR" altLang="sr-Latn-R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(NN, 117/08)</a:t>
            </a:r>
            <a:endParaRPr lang="hr-HR" altLang="sr-Latn-RS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09600" indent="-609600"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endParaRPr lang="hr-HR" altLang="sr-Latn-RS" sz="1800" dirty="0" smtClean="0"/>
          </a:p>
        </p:txBody>
      </p:sp>
    </p:spTree>
    <p:extLst>
      <p:ext uri="{BB962C8B-B14F-4D97-AF65-F5344CB8AC3E}">
        <p14:creationId xmlns:p14="http://schemas.microsoft.com/office/powerpoint/2010/main" val="253281252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6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hr-HR" altLang="sr-Latn-RS" sz="36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Okrugli stol</a:t>
            </a:r>
            <a:br>
              <a:rPr lang="hr-HR" altLang="sr-Latn-RS" sz="36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hr-HR" altLang="sr-Latn-RS" sz="3600" dirty="0" smtClean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„Skrb za napuštene životinje”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0" indent="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hr-HR" dirty="0" smtClean="0"/>
          </a:p>
          <a:p>
            <a:pPr marL="0" indent="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hr-HR" dirty="0" smtClean="0">
                <a:latin typeface="Arial" panose="020B0604020202020204" pitchFamily="34" charset="0"/>
                <a:cs typeface="Arial" panose="020B0604020202020204" pitchFamily="34" charset="0"/>
              </a:rPr>
              <a:t>2011.</a:t>
            </a:r>
          </a:p>
          <a:p>
            <a:pPr marL="0" indent="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hr-HR" dirty="0" smtClean="0">
                <a:latin typeface="Arial" panose="020B0604020202020204" pitchFamily="34" charset="0"/>
                <a:cs typeface="Arial" panose="020B0604020202020204" pitchFamily="34" charset="0"/>
              </a:rPr>
              <a:t>Teme: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Char char="Ø"/>
              <a:tabLst>
                <a:tab pos="444500" algn="l"/>
                <a:tab pos="630238" algn="l"/>
                <a:tab pos="1162050" algn="l"/>
              </a:tabLst>
              <a:defRPr/>
            </a:pPr>
            <a:r>
              <a:rPr lang="hr-HR" dirty="0" smtClean="0">
                <a:latin typeface="Arial" panose="020B0604020202020204" pitchFamily="34" charset="0"/>
                <a:cs typeface="Arial" panose="020B0604020202020204" pitchFamily="34" charset="0"/>
              </a:rPr>
              <a:t>Skrb o životinjama u skladu sa Zakonom o zaštiti životinja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hr-HR" dirty="0" smtClean="0">
                <a:latin typeface="Arial" panose="020B0604020202020204" pitchFamily="34" charset="0"/>
                <a:cs typeface="Arial" panose="020B0604020202020204" pitchFamily="34" charset="0"/>
              </a:rPr>
              <a:t>Kontrola populacije pasa lutalica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hr-HR" dirty="0" smtClean="0">
                <a:latin typeface="Arial" panose="020B0604020202020204" pitchFamily="34" charset="0"/>
                <a:cs typeface="Arial" panose="020B0604020202020204" pitchFamily="34" charset="0"/>
              </a:rPr>
              <a:t>Uloga nevladinih organizacija – skrb za životinje</a:t>
            </a:r>
          </a:p>
          <a:p>
            <a:pPr marL="274320" indent="-274320" eaLnBrk="1" fontAlgn="auto" hangingPunct="1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hr-HR" dirty="0" smtClean="0">
                <a:latin typeface="Arial" panose="020B0604020202020204" pitchFamily="34" charset="0"/>
                <a:cs typeface="Arial" panose="020B0604020202020204" pitchFamily="34" charset="0"/>
              </a:rPr>
              <a:t>Uloga i odgovornost jedinica lokalne samouprave</a:t>
            </a:r>
          </a:p>
          <a:p>
            <a:pPr marL="0" indent="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hr-HR" dirty="0" smtClean="0">
                <a:latin typeface="Arial" panose="020B0604020202020204" pitchFamily="34" charset="0"/>
                <a:cs typeface="Arial" panose="020B0604020202020204" pitchFamily="34" charset="0"/>
              </a:rPr>
              <a:t>Link</a:t>
            </a:r>
            <a:r>
              <a:rPr lang="hr-HR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hr-HR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http://</a:t>
            </a:r>
            <a:r>
              <a:rPr lang="hr-HR" dirty="0" smtClean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www.veterinarstvo.hr/</a:t>
            </a:r>
            <a:r>
              <a:rPr lang="hr-HR" dirty="0" err="1" smtClean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default.aspx</a:t>
            </a:r>
            <a:r>
              <a:rPr lang="hr-HR" dirty="0" smtClean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?</a:t>
            </a:r>
            <a:r>
              <a:rPr lang="hr-HR" dirty="0" err="1" smtClean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id</a:t>
            </a:r>
            <a:r>
              <a:rPr lang="hr-HR" dirty="0" smtClean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=169</a:t>
            </a:r>
            <a:r>
              <a:rPr lang="hr-HR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hr-H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3795" name="Rezervirano mjesto broja slajda 3"/>
          <p:cNvSpPr>
            <a:spLocks noGrp="1"/>
          </p:cNvSpPr>
          <p:nvPr>
            <p:ph type="sldNum" sz="quarter" idx="12"/>
          </p:nvPr>
        </p:nvSpPr>
        <p:spPr bwMode="auto">
          <a:xfrm>
            <a:off x="457200" y="6245225"/>
            <a:ext cx="2133600" cy="4762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400">
                <a:solidFill>
                  <a:schemeClr val="tx2"/>
                </a:solidFill>
                <a:latin typeface="Candara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200">
                <a:solidFill>
                  <a:schemeClr val="tx2"/>
                </a:solidFill>
                <a:latin typeface="Candara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2000">
                <a:solidFill>
                  <a:schemeClr val="tx2"/>
                </a:solidFill>
                <a:latin typeface="Candara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>
                <a:solidFill>
                  <a:schemeClr val="tx2"/>
                </a:solidFill>
                <a:latin typeface="Candara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accent1"/>
              </a:buClr>
              <a:buSzPct val="100000"/>
              <a:buFont typeface="Symbol" pitchFamily="18" charset="2"/>
              <a:buChar char=""/>
              <a:defRPr sz="1600">
                <a:solidFill>
                  <a:schemeClr val="tx2"/>
                </a:solidFill>
                <a:latin typeface="Candara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sz="1600">
                <a:solidFill>
                  <a:schemeClr val="tx2"/>
                </a:solidFill>
                <a:latin typeface="Candara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sz="1600">
                <a:solidFill>
                  <a:schemeClr val="tx2"/>
                </a:solidFill>
                <a:latin typeface="Candara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sz="1600">
                <a:solidFill>
                  <a:schemeClr val="tx2"/>
                </a:solidFill>
                <a:latin typeface="Candara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itchFamily="18" charset="2"/>
              <a:buChar char=""/>
              <a:defRPr sz="1600">
                <a:solidFill>
                  <a:schemeClr val="tx2"/>
                </a:solidFill>
                <a:latin typeface="Candara" pitchFamily="34" charset="0"/>
              </a:defRPr>
            </a:lvl9pPr>
          </a:lstStyle>
          <a:p>
            <a:pPr algn="l" eaLnBrk="1" hangingPunct="1">
              <a:spcBef>
                <a:spcPct val="0"/>
              </a:spcBef>
              <a:buClrTx/>
              <a:buSzTx/>
              <a:buFontTx/>
              <a:buNone/>
            </a:pPr>
            <a:fld id="{595B3839-6E57-4215-AE19-BECAF2BFA9E3}" type="slidenum">
              <a:rPr lang="hr-HR" altLang="sr-Latn-RS" sz="1200" smtClean="0">
                <a:solidFill>
                  <a:schemeClr val="tx1"/>
                </a:solidFill>
                <a:latin typeface="Arial" charset="0"/>
              </a:rPr>
              <a:pPr algn="l"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20</a:t>
            </a:fld>
            <a:endParaRPr lang="hr-HR" altLang="sr-Latn-RS" sz="1200" smtClean="0">
              <a:solidFill>
                <a:schemeClr val="tx1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642916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r-HR" altLang="sr-Latn-RS" dirty="0" smtClean="0">
                <a:latin typeface="Arial" panose="020B0604020202020204" pitchFamily="34" charset="0"/>
                <a:cs typeface="Arial" panose="020B0604020202020204" pitchFamily="34" charset="0"/>
              </a:rPr>
              <a:t>Zaključak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609600" indent="-609600" algn="ctr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hr-HR" altLang="sr-Latn-RS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Zakonodavni okvir je zadovoljavajući, ali problemi još uvijek postoje.</a:t>
            </a:r>
          </a:p>
          <a:p>
            <a:pPr marL="609600" indent="-609600" algn="ctr" eaLnBrk="1" fontAlgn="auto" hangingPunct="1">
              <a:spcAft>
                <a:spcPts val="0"/>
              </a:spcAft>
              <a:buFontTx/>
              <a:buNone/>
              <a:defRPr/>
            </a:pPr>
            <a:endParaRPr lang="hr-HR" altLang="sr-Latn-RS" sz="2800" dirty="0" smtClean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09600" indent="-609600" eaLnBrk="1" fontAlgn="auto" hangingPunct="1">
              <a:spcAft>
                <a:spcPts val="0"/>
              </a:spcAft>
              <a:buFontTx/>
              <a:buAutoNum type="arabicPeriod"/>
              <a:defRPr/>
            </a:pPr>
            <a:r>
              <a:rPr lang="hr-HR" altLang="sr-Latn-R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Odrediti što je dobra zaštita životinja.</a:t>
            </a:r>
          </a:p>
          <a:p>
            <a:pPr marL="609600" indent="-609600" eaLnBrk="1" fontAlgn="auto" hangingPunct="1">
              <a:spcAft>
                <a:spcPts val="0"/>
              </a:spcAft>
              <a:buFontTx/>
              <a:buAutoNum type="arabicPeriod"/>
              <a:defRPr/>
            </a:pPr>
            <a:r>
              <a:rPr lang="hr-HR" altLang="sr-Latn-R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Odrediti realistične i praktične prioritete.</a:t>
            </a:r>
          </a:p>
          <a:p>
            <a:pPr marL="609600" indent="-609600" eaLnBrk="1" fontAlgn="auto" hangingPunct="1">
              <a:spcAft>
                <a:spcPts val="0"/>
              </a:spcAft>
              <a:buFontTx/>
              <a:buAutoNum type="arabicPeriod"/>
              <a:defRPr/>
            </a:pPr>
            <a:r>
              <a:rPr lang="hr-HR" altLang="sr-Latn-R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Duboke promjene u društvu:</a:t>
            </a:r>
          </a:p>
          <a:p>
            <a:pPr marL="457200" lvl="1" indent="0" eaLnBrk="1" fontAlgn="auto" hangingPunct="1">
              <a:spcAft>
                <a:spcPts val="0"/>
              </a:spcAft>
              <a:buNone/>
              <a:defRPr/>
            </a:pPr>
            <a:r>
              <a:rPr lang="hr-HR" altLang="sr-Latn-R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  - Promjene svijesti javnosti o zaštiti životinja.</a:t>
            </a:r>
          </a:p>
          <a:p>
            <a:pPr marL="457200" lvl="1" indent="0" eaLnBrk="1" fontAlgn="auto" hangingPunct="1">
              <a:spcAft>
                <a:spcPts val="0"/>
              </a:spcAft>
              <a:buNone/>
              <a:defRPr/>
            </a:pPr>
            <a:r>
              <a:rPr lang="hr-HR" altLang="sr-Latn-R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  - Promjena ponašanja ljudi </a:t>
            </a:r>
            <a:endParaRPr lang="hr-HR" altLang="sr-Latn-RS" sz="1800" b="1" dirty="0" smtClean="0">
              <a:solidFill>
                <a:srgbClr val="0000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 eaLnBrk="1" fontAlgn="auto" hangingPunct="1">
              <a:spcAft>
                <a:spcPts val="0"/>
              </a:spcAft>
              <a:buNone/>
              <a:defRPr/>
            </a:pPr>
            <a:endParaRPr lang="hr-HR" altLang="sr-Latn-RS" sz="1800" b="1" dirty="0" smtClean="0">
              <a:solidFill>
                <a:srgbClr val="0000FF"/>
              </a:solidFill>
            </a:endParaRPr>
          </a:p>
          <a:p>
            <a:pPr marL="609600" indent="-609600" algn="ctr" eaLnBrk="1" fontAlgn="auto" hangingPunct="1">
              <a:spcAft>
                <a:spcPts val="0"/>
              </a:spcAft>
              <a:buFontTx/>
              <a:buNone/>
              <a:defRPr/>
            </a:pPr>
            <a:endParaRPr lang="hr-HR" altLang="sr-Latn-RS" dirty="0" smtClean="0"/>
          </a:p>
          <a:p>
            <a:pPr marL="990600" lvl="1" indent="-533400" eaLnBrk="1" fontAlgn="auto" hangingPunct="1">
              <a:spcAft>
                <a:spcPts val="0"/>
              </a:spcAft>
              <a:buFontTx/>
              <a:buNone/>
              <a:defRPr/>
            </a:pPr>
            <a:endParaRPr lang="hr-HR" altLang="sr-Latn-RS" sz="1600" dirty="0" smtClean="0"/>
          </a:p>
          <a:p>
            <a:pPr marL="609600" indent="-609600" eaLnBrk="1" fontAlgn="auto" hangingPunct="1">
              <a:spcAft>
                <a:spcPts val="0"/>
              </a:spcAft>
              <a:buFontTx/>
              <a:buChar char="•"/>
              <a:defRPr/>
            </a:pPr>
            <a:endParaRPr lang="hr-HR" altLang="sr-Latn-RS" sz="1800" dirty="0" smtClean="0"/>
          </a:p>
        </p:txBody>
      </p:sp>
    </p:spTree>
    <p:extLst>
      <p:ext uri="{BB962C8B-B14F-4D97-AF65-F5344CB8AC3E}">
        <p14:creationId xmlns:p14="http://schemas.microsoft.com/office/powerpoint/2010/main" val="322708107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hr-HR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hr-HR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hr-HR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hr-HR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hr-HR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hr-HR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hr-HR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hr-HR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hr-HR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hr-HR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hr-HR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hr-HR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hr-HR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hr-HR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hr-HR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hr-HR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hr-HR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hr-HR" dirty="0" smtClean="0">
                <a:latin typeface="Arial" panose="020B0604020202020204" pitchFamily="34" charset="0"/>
                <a:cs typeface="Arial" panose="020B0604020202020204" pitchFamily="34" charset="0"/>
              </a:rPr>
              <a:t>ZAHVALJUJEM NA POZORNOSTI!</a:t>
            </a:r>
            <a:endParaRPr lang="hr-H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7" name="Picture 3" descr="D:\slikr mob\IMG013.jpg"/>
          <p:cNvPicPr>
            <a:picLocks noGrp="1" noChangeAspect="1" noChangeArrowheads="1"/>
          </p:cNvPicPr>
          <p:nvPr>
            <p:ph idx="4294967295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3718200"/>
            <a:ext cx="3360738" cy="2519362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D:\slikr mob\IMG015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200" y="3718200"/>
            <a:ext cx="3360000" cy="2520000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D:\slikr mob\IMG017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25526" y="1524000"/>
            <a:ext cx="1917052" cy="2520000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993881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r-HR" altLang="sr-Latn-RS" dirty="0" smtClean="0">
                <a:latin typeface="Arial" panose="020B0604020202020204" pitchFamily="34" charset="0"/>
                <a:cs typeface="Arial" panose="020B0604020202020204" pitchFamily="34" charset="0"/>
              </a:rPr>
              <a:t>Zakonodavni okvir </a:t>
            </a:r>
          </a:p>
        </p:txBody>
      </p:sp>
      <p:sp>
        <p:nvSpPr>
          <p:cNvPr id="28674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hr-HR" altLang="sr-Latn-RS" sz="2800" b="1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Zakon o veterinarstvu</a:t>
            </a:r>
            <a:r>
              <a:rPr lang="hr-HR" altLang="sr-Latn-R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r-HR" altLang="sr-Latn-R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(NN, 82/13 i 148/13):</a:t>
            </a: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hr-HR" altLang="sr-Latn-R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r-HR" altLang="sr-Latn-R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hr-HR" altLang="sr-Latn-R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Pravilnik o označavanju pasa</a:t>
            </a:r>
            <a:r>
              <a:rPr lang="hr-HR" altLang="sr-Latn-R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r-HR" altLang="sr-Latn-R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pt-PT" altLang="sr-Latn-R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NN</a:t>
            </a:r>
            <a:r>
              <a:rPr lang="hr-HR" altLang="sr-Latn-R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, 72/10) </a:t>
            </a: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hr-HR" altLang="sr-Latn-R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	- </a:t>
            </a:r>
            <a:r>
              <a:rPr lang="hr-HR" altLang="sr-Latn-RS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Pravilnik o putovnici za kućne ljubimce</a:t>
            </a:r>
            <a:r>
              <a:rPr lang="hr-HR" altLang="sr-Latn-R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r-HR" altLang="sr-Latn-R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(NN, 142/08)</a:t>
            </a:r>
            <a:r>
              <a:rPr lang="hr-HR" altLang="sr-Latn-R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hr-HR" altLang="sr-Latn-R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hr-HR" altLang="sr-Latn-R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+</a:t>
            </a: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None/>
            </a:pPr>
            <a:endParaRPr lang="hr-HR" altLang="sr-Latn-RS" sz="2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hr-HR" altLang="sr-Latn-R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Uredbe EU: </a:t>
            </a: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hr-HR" altLang="sr-Latn-R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	- </a:t>
            </a:r>
            <a:r>
              <a:rPr lang="hr-HR" altLang="sr-Latn-R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nekomercijalno kretanje kućnih ljubimaca</a:t>
            </a: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hr-HR" altLang="sr-Latn-R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	- zbrinjavanje nusproizvoda životinjskog podrijetla</a:t>
            </a:r>
            <a:endParaRPr lang="hr-HR" altLang="sr-Latn-RS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09600" indent="-609600" eaLnBrk="1" hangingPunct="1">
              <a:lnSpc>
                <a:spcPct val="80000"/>
              </a:lnSpc>
              <a:buFont typeface="Wingdings" pitchFamily="2" charset="2"/>
              <a:buNone/>
            </a:pPr>
            <a:endParaRPr lang="hr-HR" altLang="sr-Latn-RS" sz="1800" dirty="0" smtClean="0"/>
          </a:p>
        </p:txBody>
      </p:sp>
    </p:spTree>
    <p:extLst>
      <p:ext uri="{BB962C8B-B14F-4D97-AF65-F5344CB8AC3E}">
        <p14:creationId xmlns:p14="http://schemas.microsoft.com/office/powerpoint/2010/main" val="25690645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hr-HR" altLang="sr-Latn-RS" sz="4000" b="1" dirty="0" smtClean="0"/>
              <a:t/>
            </a:r>
            <a:br>
              <a:rPr lang="hr-HR" altLang="sr-Latn-RS" sz="4000" b="1" dirty="0" smtClean="0"/>
            </a:br>
            <a:r>
              <a:rPr lang="hr-HR" altLang="sr-Latn-R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Odgovornosti i ovlaštenja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0" indent="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hr-HR" altLang="sr-Latn-R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U razvijanju i provođenju kontrole populacije pasa  surađuju i odgovorni su:</a:t>
            </a:r>
          </a:p>
          <a:p>
            <a:pPr marL="712788" lvl="1" indent="-190500" eaLnBrk="1" fontAlgn="auto" hangingPunct="1"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hr-HR" altLang="sr-Latn-R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nadležno tijelo – Ministarstvo poljoprivrede</a:t>
            </a:r>
          </a:p>
          <a:p>
            <a:pPr marL="712788" lvl="1" indent="-190500" eaLnBrk="1" fontAlgn="auto" hangingPunct="1"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hr-HR" altLang="sr-Latn-R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ostala državna tijela i agencije</a:t>
            </a:r>
          </a:p>
          <a:p>
            <a:pPr marL="712788" lvl="1" indent="-190500" eaLnBrk="1" fontAlgn="auto" hangingPunct="1"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hr-HR" altLang="sr-Latn-R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veterinari</a:t>
            </a:r>
          </a:p>
          <a:p>
            <a:pPr marL="712788" lvl="1" indent="-190500" eaLnBrk="1" fontAlgn="auto" hangingPunct="1"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hr-HR" altLang="sr-Latn-R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lokalna/regionalna državna tijela </a:t>
            </a:r>
          </a:p>
          <a:p>
            <a:pPr marL="712788" lvl="1" indent="-190500" eaLnBrk="1" fontAlgn="auto" hangingPunct="1"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hr-HR" altLang="sr-Latn-R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nevladine organizacije i </a:t>
            </a:r>
          </a:p>
          <a:p>
            <a:pPr marL="712788" lvl="1" indent="-190500" eaLnBrk="1" fontAlgn="auto" hangingPunct="1">
              <a:spcAft>
                <a:spcPts val="0"/>
              </a:spcAft>
              <a:buFont typeface="Wingdings" pitchFamily="2" charset="2"/>
              <a:buChar char="§"/>
              <a:defRPr/>
            </a:pPr>
            <a:r>
              <a:rPr lang="hr-HR" altLang="sr-Latn-R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 posjednici pasa (odgovorno posjedovanje psa)</a:t>
            </a:r>
          </a:p>
        </p:txBody>
      </p:sp>
    </p:spTree>
    <p:extLst>
      <p:ext uri="{BB962C8B-B14F-4D97-AF65-F5344CB8AC3E}">
        <p14:creationId xmlns:p14="http://schemas.microsoft.com/office/powerpoint/2010/main" val="21228056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r-HR" altLang="sr-Latn-RS" dirty="0" smtClean="0">
                <a:latin typeface="Arial" panose="020B0604020202020204" pitchFamily="34" charset="0"/>
                <a:cs typeface="Arial" panose="020B0604020202020204" pitchFamily="34" charset="0"/>
              </a:rPr>
              <a:t>Nadležna tijela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457200" indent="-457200" eaLnBrk="1" fontAlgn="auto" hangingPunct="1">
              <a:lnSpc>
                <a:spcPct val="90000"/>
              </a:lnSpc>
              <a:spcAft>
                <a:spcPts val="0"/>
              </a:spcAft>
              <a:buFontTx/>
              <a:buAutoNum type="arabicPeriod"/>
              <a:defRPr/>
            </a:pPr>
            <a:r>
              <a:rPr lang="hr-HR" altLang="sr-Latn-RS" dirty="0" smtClean="0">
                <a:latin typeface="Arial" panose="020B0604020202020204" pitchFamily="34" charset="0"/>
                <a:cs typeface="Arial" panose="020B0604020202020204" pitchFamily="34" charset="0"/>
              </a:rPr>
              <a:t>Tijelo nadležno za područje veterinarstva (MP)</a:t>
            </a:r>
          </a:p>
          <a:p>
            <a:pPr marL="636588" lvl="1" indent="-179388"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hr-HR" altLang="sr-Latn-R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(donošenje zakonodavstva i nadzor nad provedbom:</a:t>
            </a:r>
          </a:p>
          <a:p>
            <a:pPr marL="636588" lvl="1" indent="-179388"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hr-HR" altLang="sr-Latn-R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- zdravlje i dobrobit životinja u što je uključeno </a:t>
            </a:r>
            <a:r>
              <a:rPr lang="hr-HR" altLang="sr-Latn-RS" sz="2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označavanje</a:t>
            </a:r>
            <a:r>
              <a:rPr lang="hr-HR" altLang="sr-Latn-RS" sz="2000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r-HR" altLang="sr-Latn-R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pasa, vođenje </a:t>
            </a:r>
            <a:r>
              <a:rPr lang="hr-HR" altLang="sr-Latn-RS" sz="2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Središnjeg upisnika pasa</a:t>
            </a:r>
            <a:r>
              <a:rPr lang="hr-HR" altLang="sr-Latn-RS" sz="2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r-HR" altLang="sr-Latn-R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i mjere </a:t>
            </a:r>
            <a:r>
              <a:rPr lang="hr-HR" altLang="sr-Latn-RS" sz="2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kontrole bjesnoće</a:t>
            </a:r>
            <a:r>
              <a:rPr lang="hr-HR" altLang="sr-Latn-RS" sz="20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r-HR" altLang="sr-Latn-R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i nametničkih bolesti (npr. </a:t>
            </a:r>
            <a:r>
              <a:rPr lang="hr-HR" altLang="sr-Latn-RS" sz="2000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Echinococcus</a:t>
            </a:r>
            <a:r>
              <a:rPr lang="hr-HR" altLang="sr-Latn-R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r-HR" altLang="sr-Latn-R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spp</a:t>
            </a:r>
            <a:r>
              <a:rPr lang="hr-HR" altLang="sr-Latn-R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.) te </a:t>
            </a:r>
          </a:p>
          <a:p>
            <a:pPr marL="636588" lvl="1" indent="-179388"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hr-HR" altLang="sr-Latn-R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- promet kućnim ljubimcima – komercijalni i nekomercijalni.   </a:t>
            </a:r>
          </a:p>
          <a:p>
            <a:pPr marL="636588" lvl="1" indent="-179388"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endParaRPr lang="hr-HR" altLang="sr-Latn-RS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hr-HR" altLang="sr-Latn-RS" dirty="0" smtClean="0">
                <a:latin typeface="Arial" panose="020B0604020202020204" pitchFamily="34" charset="0"/>
                <a:cs typeface="Arial" panose="020B0604020202020204" pitchFamily="34" charset="0"/>
              </a:rPr>
              <a:t>2. Tijelo nadležno za zaštitu okoliša (MZOIP)</a:t>
            </a:r>
          </a:p>
          <a:p>
            <a:pPr marL="457200" indent="-457200" eaLnBrk="1" fontAlgn="auto" hangingPunct="1">
              <a:lnSpc>
                <a:spcPct val="9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hr-HR" altLang="sr-Latn-RS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r-HR" altLang="sr-Latn-R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(odgovorno za kontrolu okoliša - smanjenje populacije pasa lutalica - ugrožavanje zdravlja ljudi ili nacionalnih dobara npr. onemogućavanje psima pristupanje otpadu) </a:t>
            </a:r>
          </a:p>
        </p:txBody>
      </p:sp>
    </p:spTree>
    <p:extLst>
      <p:ext uri="{BB962C8B-B14F-4D97-AF65-F5344CB8AC3E}">
        <p14:creationId xmlns:p14="http://schemas.microsoft.com/office/powerpoint/2010/main" val="25808206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hr-HR" altLang="sr-Latn-R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Veterinari</a:t>
            </a:r>
          </a:p>
        </p:txBody>
      </p:sp>
      <p:sp>
        <p:nvSpPr>
          <p:cNvPr id="19458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844675"/>
            <a:ext cx="8229600" cy="4608513"/>
          </a:xfrm>
        </p:spPr>
        <p:txBody>
          <a:bodyPr>
            <a:normAutofit/>
          </a:bodyPr>
          <a:lstStyle/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hr-HR" altLang="sr-Latn-RS" sz="2000" dirty="0"/>
              <a:t> </a:t>
            </a:r>
            <a:r>
              <a:rPr lang="hr-HR" altLang="sr-Latn-RS" sz="2000" dirty="0" smtClean="0"/>
              <a:t>     </a:t>
            </a:r>
            <a:r>
              <a:rPr lang="hr-HR" altLang="sr-Latn-R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Veterinar </a:t>
            </a:r>
            <a:r>
              <a:rPr lang="hr-HR" altLang="sr-Latn-R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(veterinarske organizacije, veterinarske prakse):</a:t>
            </a:r>
          </a:p>
          <a:p>
            <a:pPr lvl="1" indent="-220663" eaLnBrk="1" hangingPunct="1">
              <a:lnSpc>
                <a:spcPct val="90000"/>
              </a:lnSpc>
              <a:buFont typeface="Wingdings" pitchFamily="2" charset="2"/>
              <a:buChar char="§"/>
            </a:pPr>
            <a:r>
              <a:rPr lang="hr-HR" altLang="sr-Latn-R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savjetovanje posjednika psa</a:t>
            </a:r>
          </a:p>
          <a:p>
            <a:pPr lvl="1" indent="-220663" eaLnBrk="1" hangingPunct="1">
              <a:lnSpc>
                <a:spcPct val="90000"/>
              </a:lnSpc>
              <a:buFont typeface="Wingdings" pitchFamily="2" charset="2"/>
              <a:buChar char="§"/>
            </a:pPr>
            <a:r>
              <a:rPr lang="hr-HR" altLang="sr-Latn-R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kontrola bolesti (bjesnoća, ehinokokoza)</a:t>
            </a:r>
          </a:p>
          <a:p>
            <a:pPr lvl="1" indent="-220663" eaLnBrk="1" hangingPunct="1">
              <a:lnSpc>
                <a:spcPct val="90000"/>
              </a:lnSpc>
              <a:buFont typeface="Wingdings" pitchFamily="2" charset="2"/>
              <a:buChar char="§"/>
            </a:pPr>
            <a:r>
              <a:rPr lang="hr-HR" altLang="sr-Latn-R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označavanja pasa mikročipom</a:t>
            </a:r>
          </a:p>
          <a:p>
            <a:pPr lvl="1" indent="-220663" eaLnBrk="1" hangingPunct="1">
              <a:lnSpc>
                <a:spcPct val="90000"/>
              </a:lnSpc>
              <a:buFont typeface="Wingdings" pitchFamily="2" charset="2"/>
              <a:buChar char="§"/>
            </a:pPr>
            <a:r>
              <a:rPr lang="hr-HR" altLang="sr-Latn-R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vođenje Središnjeg upisnika pasa (</a:t>
            </a:r>
            <a:r>
              <a:rPr lang="hr-HR" altLang="sr-Latn-RS" sz="20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Lysacan</a:t>
            </a:r>
            <a:r>
              <a:rPr lang="hr-HR" altLang="sr-Latn-R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lvl="1" indent="-220663" eaLnBrk="1" hangingPunct="1">
              <a:lnSpc>
                <a:spcPct val="90000"/>
              </a:lnSpc>
              <a:buFont typeface="Wingdings" pitchFamily="2" charset="2"/>
              <a:buChar char="§"/>
            </a:pPr>
            <a:r>
              <a:rPr lang="hr-HR" altLang="sr-Latn-R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zanemarivanje psa</a:t>
            </a:r>
          </a:p>
          <a:p>
            <a:pPr lvl="1" indent="-220663" eaLnBrk="1" hangingPunct="1">
              <a:lnSpc>
                <a:spcPct val="90000"/>
              </a:lnSpc>
              <a:buFont typeface="Wingdings" pitchFamily="2" charset="2"/>
              <a:buChar char="§"/>
            </a:pPr>
            <a:r>
              <a:rPr lang="hr-HR" altLang="sr-Latn-R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loše postupanje sa psom</a:t>
            </a:r>
          </a:p>
          <a:p>
            <a:pPr lvl="1" indent="-220663" eaLnBrk="1" hangingPunct="1">
              <a:lnSpc>
                <a:spcPct val="90000"/>
              </a:lnSpc>
              <a:buFont typeface="Wingdings" pitchFamily="2" charset="2"/>
              <a:buNone/>
            </a:pPr>
            <a:endParaRPr lang="hr-HR" altLang="sr-Latn-RS" sz="2000" dirty="0" smtClean="0"/>
          </a:p>
          <a:p>
            <a:pPr lvl="1" indent="-220663" eaLnBrk="1" hangingPunct="1">
              <a:lnSpc>
                <a:spcPct val="90000"/>
              </a:lnSpc>
              <a:buFont typeface="Wingdings" pitchFamily="2" charset="2"/>
              <a:buNone/>
            </a:pPr>
            <a:endParaRPr lang="hr-HR" altLang="sr-Latn-RS" sz="2000" dirty="0" smtClean="0"/>
          </a:p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hr-HR" altLang="sr-Latn-RS" dirty="0"/>
              <a:t> </a:t>
            </a:r>
            <a:r>
              <a:rPr lang="hr-HR" altLang="sr-Latn-RS" dirty="0" smtClean="0"/>
              <a:t>    </a:t>
            </a:r>
            <a:r>
              <a:rPr lang="hr-HR" altLang="sr-Latn-RS" dirty="0" smtClean="0">
                <a:latin typeface="Arial" panose="020B0604020202020204" pitchFamily="34" charset="0"/>
                <a:cs typeface="Arial" panose="020B0604020202020204" pitchFamily="34" charset="0"/>
              </a:rPr>
              <a:t>Pravilnik o označavanju pasa </a:t>
            </a:r>
            <a:r>
              <a:rPr lang="hr-HR" altLang="sr-Latn-R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pt-PT" altLang="sr-Latn-R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N</a:t>
            </a:r>
            <a:r>
              <a:rPr lang="hr-HR" altLang="sr-Latn-R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N, </a:t>
            </a:r>
            <a:r>
              <a:rPr lang="pt-PT" altLang="sr-Latn-R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broj </a:t>
            </a:r>
            <a:r>
              <a:rPr lang="hr-HR" altLang="sr-Latn-R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72/10)</a:t>
            </a:r>
          </a:p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hr-HR" altLang="sr-Latn-RS" dirty="0" smtClean="0">
                <a:latin typeface="Arial" panose="020B0604020202020204" pitchFamily="34" charset="0"/>
                <a:cs typeface="Arial" panose="020B0604020202020204" pitchFamily="34" charset="0"/>
              </a:rPr>
              <a:t>     Pravilnik o putovnici za kućne ljubimce </a:t>
            </a:r>
            <a:r>
              <a:rPr lang="hr-HR" altLang="sr-Latn-R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(NN, broj 142/08,       </a:t>
            </a:r>
          </a:p>
          <a:p>
            <a:pPr marL="0" indent="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hr-HR" altLang="sr-Latn-RS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r-HR" altLang="sr-Latn-R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     145/14)</a:t>
            </a:r>
          </a:p>
        </p:txBody>
      </p:sp>
    </p:spTree>
    <p:extLst>
      <p:ext uri="{BB962C8B-B14F-4D97-AF65-F5344CB8AC3E}">
        <p14:creationId xmlns:p14="http://schemas.microsoft.com/office/powerpoint/2010/main" val="17424890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hr-HR" altLang="sr-Latn-R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Ostala državna tijela/agencije</a:t>
            </a:r>
          </a:p>
        </p:txBody>
      </p:sp>
      <p:sp>
        <p:nvSpPr>
          <p:cNvPr id="18434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5068888"/>
          </a:xfrm>
        </p:spPr>
        <p:txBody>
          <a:bodyPr>
            <a:normAutofit/>
          </a:bodyPr>
          <a:lstStyle/>
          <a:p>
            <a:pPr eaLnBrk="1" hangingPunct="1">
              <a:buFont typeface="Wingdings" pitchFamily="2" charset="2"/>
              <a:buNone/>
            </a:pPr>
            <a:r>
              <a:rPr lang="hr-HR" altLang="sr-Latn-RS" b="1" u="sng" dirty="0" smtClean="0"/>
              <a:t>         </a:t>
            </a:r>
          </a:p>
          <a:p>
            <a:pPr eaLnBrk="1" hangingPunct="1">
              <a:buFont typeface="Wingdings" pitchFamily="2" charset="2"/>
              <a:buNone/>
            </a:pPr>
            <a:endParaRPr lang="hr-HR" altLang="sr-Latn-RS" b="1" u="sng" dirty="0"/>
          </a:p>
          <a:p>
            <a:pPr eaLnBrk="1" hangingPunct="1">
              <a:buFont typeface="Wingdings" pitchFamily="2" charset="2"/>
              <a:buNone/>
            </a:pPr>
            <a:r>
              <a:rPr lang="hr-HR" altLang="sr-Latn-RS" dirty="0" smtClean="0"/>
              <a:t>	</a:t>
            </a:r>
            <a:r>
              <a:rPr lang="hr-HR" altLang="sr-Latn-RS" dirty="0" smtClean="0">
                <a:latin typeface="Arial" panose="020B0604020202020204" pitchFamily="34" charset="0"/>
                <a:cs typeface="Arial" panose="020B0604020202020204" pitchFamily="34" charset="0"/>
              </a:rPr>
              <a:t>Ostala državna tijela/agencije</a:t>
            </a:r>
          </a:p>
          <a:p>
            <a:pPr eaLnBrk="1" hangingPunct="1">
              <a:buFont typeface="Wingdings" pitchFamily="2" charset="2"/>
              <a:buNone/>
            </a:pPr>
            <a:r>
              <a:rPr lang="hr-HR" altLang="sr-Latn-R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lvl="1"/>
            <a:r>
              <a:rPr lang="hr-HR" altLang="sr-Latn-RS" dirty="0" smtClean="0">
                <a:latin typeface="Arial" panose="020B0604020202020204" pitchFamily="34" charset="0"/>
                <a:cs typeface="Arial" panose="020B0604020202020204" pitchFamily="34" charset="0"/>
              </a:rPr>
              <a:t>nadležno tijelo koje uređuje područje lova životinja - kontrola pasa lutalica u slučaju kad predstavljaju opasnost za okolinu (npr. kontrola pasa lutalica u </a:t>
            </a:r>
            <a:r>
              <a:rPr lang="hr-HR" altLang="sr-Latn-RS" dirty="0" smtClean="0">
                <a:solidFill>
                  <a:srgbClr val="0000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nacionalnim parkovima,</a:t>
            </a:r>
            <a:r>
              <a:rPr lang="hr-HR" altLang="sr-Latn-RS" dirty="0" smtClean="0">
                <a:latin typeface="Arial" panose="020B0604020202020204" pitchFamily="34" charset="0"/>
                <a:cs typeface="Arial" panose="020B0604020202020204" pitchFamily="34" charset="0"/>
              </a:rPr>
              <a:t> sprječavanje napada pasa na divlje životinje ili prenošenja bolesti na divlje životinje)</a:t>
            </a:r>
          </a:p>
        </p:txBody>
      </p:sp>
    </p:spTree>
    <p:extLst>
      <p:ext uri="{BB962C8B-B14F-4D97-AF65-F5344CB8AC3E}">
        <p14:creationId xmlns:p14="http://schemas.microsoft.com/office/powerpoint/2010/main" val="3295550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hr-HR" altLang="sr-Latn-R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Nevladine organizacije 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0" indent="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hr-HR" altLang="sr-Latn-RS" dirty="0" smtClean="0">
                <a:latin typeface="Arial" panose="020B0604020202020204" pitchFamily="34" charset="0"/>
                <a:cs typeface="Arial" panose="020B0604020202020204" pitchFamily="34" charset="0"/>
              </a:rPr>
              <a:t>Nevladine organizacije </a:t>
            </a:r>
            <a:r>
              <a:rPr lang="hr-HR" altLang="sr-Latn-R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(udruge za zaštitu životinja i druge, npr. Institut za turizam)</a:t>
            </a:r>
            <a:r>
              <a:rPr lang="hr-HR" altLang="sr-Latn-RS" dirty="0" smtClean="0">
                <a:latin typeface="Arial" panose="020B0604020202020204" pitchFamily="34" charset="0"/>
                <a:cs typeface="Arial" panose="020B0604020202020204" pitchFamily="34" charset="0"/>
              </a:rPr>
              <a:t> doprinose:</a:t>
            </a:r>
          </a:p>
          <a:p>
            <a:pPr marL="0" indent="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hr-HR" altLang="sr-Latn-R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r-HR" altLang="sr-Latn-R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- podizanju svijesti javnosti</a:t>
            </a:r>
          </a:p>
          <a:p>
            <a:pPr marL="0" indent="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hr-HR" altLang="sr-Latn-R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	- provođenju mjera kontrole populacije pasa</a:t>
            </a:r>
          </a:p>
          <a:p>
            <a:pPr marL="0" indent="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hr-HR" altLang="sr-Latn-R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	- upoznavanju javnosti s odgovornim posjedovanjem psa – ne napuštanje pasa, označavanje, provođenje preventivnih mjera</a:t>
            </a:r>
          </a:p>
          <a:p>
            <a:pPr marL="0" indent="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endParaRPr lang="hr-HR" altLang="sr-Latn-RS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hr-HR" altLang="sr-Latn-RS" dirty="0" smtClean="0">
                <a:latin typeface="Arial" panose="020B0604020202020204" pitchFamily="34" charset="0"/>
                <a:cs typeface="Arial" panose="020B0604020202020204" pitchFamily="34" charset="0"/>
              </a:rPr>
              <a:t>Međunarodne nevladine organizacije doprinose:</a:t>
            </a:r>
          </a:p>
          <a:p>
            <a:pPr marL="0" indent="0" eaLnBrk="1" fontAlgn="auto" hangingPunct="1"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hr-HR" altLang="sr-Latn-RS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hr-HR" altLang="sr-Latn-R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- edukaciji javnosti, osoblja nevladinih organizacija kao i nadležnih tijela</a:t>
            </a:r>
          </a:p>
        </p:txBody>
      </p:sp>
    </p:spTree>
    <p:extLst>
      <p:ext uri="{BB962C8B-B14F-4D97-AF65-F5344CB8AC3E}">
        <p14:creationId xmlns:p14="http://schemas.microsoft.com/office/powerpoint/2010/main" val="40448018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739775"/>
          </a:xfrm>
        </p:spPr>
        <p:txBody>
          <a:bodyPr rtlCol="0">
            <a:normAutofit fontScale="90000"/>
          </a:bodyPr>
          <a:lstStyle/>
          <a:p>
            <a:pPr>
              <a:defRPr/>
            </a:pPr>
            <a:r>
              <a:rPr lang="hr-HR" altLang="sr-Latn-RS" sz="3200" b="1" u="sng" dirty="0" smtClean="0"/>
              <a:t/>
            </a:r>
            <a:br>
              <a:rPr lang="hr-HR" altLang="sr-Latn-RS" sz="3200" b="1" u="sng" dirty="0" smtClean="0"/>
            </a:br>
            <a:r>
              <a:rPr lang="hr-HR" altLang="sr-Latn-RS" sz="3200" b="1" u="sng" dirty="0" smtClean="0"/>
              <a:t/>
            </a:r>
            <a:br>
              <a:rPr lang="hr-HR" altLang="sr-Latn-RS" sz="3200" b="1" u="sng" dirty="0" smtClean="0"/>
            </a:br>
            <a:r>
              <a:rPr lang="hr-HR" altLang="sr-Latn-RS" sz="3200" b="1" u="sng" dirty="0"/>
              <a:t/>
            </a:r>
            <a:br>
              <a:rPr lang="hr-HR" altLang="sr-Latn-RS" sz="3200" b="1" u="sng" dirty="0"/>
            </a:br>
            <a:r>
              <a:rPr lang="hr-HR" altLang="sr-Latn-RS" sz="3200" b="1" u="sng" dirty="0" smtClean="0"/>
              <a:t/>
            </a:r>
            <a:br>
              <a:rPr lang="hr-HR" altLang="sr-Latn-RS" sz="3200" b="1" u="sng" dirty="0" smtClean="0"/>
            </a:br>
            <a:r>
              <a:rPr lang="hr-HR" altLang="sr-Latn-RS" sz="3200" b="1" u="sng" dirty="0"/>
              <a:t/>
            </a:r>
            <a:br>
              <a:rPr lang="hr-HR" altLang="sr-Latn-RS" sz="3200" b="1" u="sng" dirty="0"/>
            </a:br>
            <a:r>
              <a:rPr lang="hr-HR" altLang="sr-Latn-RS" sz="4000" u="sng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hr-HR" altLang="sr-Latn-RS" sz="4000" u="sng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hr-HR" altLang="sr-Latn-RS" sz="4000" dirty="0">
                <a:latin typeface="Arial" panose="020B0604020202020204" pitchFamily="34" charset="0"/>
                <a:cs typeface="Arial" panose="020B0604020202020204" pitchFamily="34" charset="0"/>
              </a:rPr>
              <a:t>Lokalna državna tijela</a:t>
            </a:r>
            <a:endParaRPr lang="hr-HR" altLang="sr-Latn-RS" sz="4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506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052513"/>
            <a:ext cx="8229600" cy="5616575"/>
          </a:xfrm>
        </p:spPr>
        <p:txBody>
          <a:bodyPr>
            <a:normAutofit/>
          </a:bodyPr>
          <a:lstStyle/>
          <a:p>
            <a:pPr marL="533400" indent="-533400" eaLnBrk="1" hangingPunct="1">
              <a:lnSpc>
                <a:spcPct val="80000"/>
              </a:lnSpc>
            </a:pPr>
            <a:endParaRPr lang="hr-HR" altLang="sr-Latn-RS" sz="1200" b="1" dirty="0" smtClean="0"/>
          </a:p>
          <a:p>
            <a:pPr marL="533400" indent="-533400" eaLnBrk="1" hangingPunct="1">
              <a:lnSpc>
                <a:spcPct val="80000"/>
              </a:lnSpc>
            </a:pPr>
            <a:endParaRPr lang="hr-HR" altLang="sr-Latn-RS" sz="1200" b="1" dirty="0" smtClean="0"/>
          </a:p>
          <a:p>
            <a:pPr marL="533400" indent="-533400" eaLnBrk="1" hangingPunct="1">
              <a:lnSpc>
                <a:spcPct val="80000"/>
              </a:lnSpc>
            </a:pPr>
            <a:r>
              <a:rPr lang="hr-HR" altLang="sr-Latn-R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jedinica lokalne ili područne (regionalne) samouprave i Grad Zagreb - kontrola pasa što se tiče </a:t>
            </a:r>
            <a:r>
              <a:rPr lang="hr-HR" altLang="sr-Latn-RS" sz="18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rizika za sigurnost ljudi i životinja </a:t>
            </a:r>
            <a:r>
              <a:rPr lang="hr-HR" altLang="sr-Latn-R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(npr. način kretanja pasa na ulicama, vođenje pasa na povodcu i s brnjicom, </a:t>
            </a:r>
            <a:r>
              <a:rPr lang="hr-HR" altLang="sr-Latn-RS" sz="1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hr-HR" altLang="sr-Latn-R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 posebna područja za slobodno kretanje pasa) – </a:t>
            </a:r>
            <a:r>
              <a:rPr lang="hr-HR" altLang="sr-Latn-RS" sz="18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ODLUKA</a:t>
            </a:r>
            <a:r>
              <a:rPr lang="hr-HR" altLang="sr-Latn-RS" sz="1800" dirty="0" smtClean="0">
                <a:solidFill>
                  <a:schemeClr val="hlin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hr-HR" altLang="sr-Latn-R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koju, na temelju članka 58. stavka 4. Zakona o zaštiti životinja, propisuju tijela općina ili gradova. </a:t>
            </a:r>
          </a:p>
          <a:p>
            <a:pPr marL="1714500" lvl="1" eaLnBrk="1" hangingPunct="1">
              <a:lnSpc>
                <a:spcPct val="80000"/>
              </a:lnSpc>
            </a:pPr>
            <a:r>
              <a:rPr lang="hr-HR" altLang="sr-Latn-RS" sz="18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Odlukom  - </a:t>
            </a:r>
          </a:p>
          <a:p>
            <a:pPr marL="2122488" lvl="2" eaLnBrk="1" hangingPunct="1">
              <a:lnSpc>
                <a:spcPct val="80000"/>
              </a:lnSpc>
            </a:pPr>
            <a:r>
              <a:rPr lang="hr-HR" altLang="sr-Latn-R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uvjeti i način držanja kućnih ljubimaca</a:t>
            </a:r>
          </a:p>
          <a:p>
            <a:pPr marL="2122488" lvl="2" eaLnBrk="1" hangingPunct="1">
              <a:lnSpc>
                <a:spcPct val="80000"/>
              </a:lnSpc>
            </a:pPr>
            <a:r>
              <a:rPr lang="hr-HR" altLang="sr-Latn-R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način kontrole njihova razmnožavanja</a:t>
            </a:r>
          </a:p>
          <a:p>
            <a:pPr marL="2122488" lvl="2" eaLnBrk="1" hangingPunct="1">
              <a:lnSpc>
                <a:spcPct val="80000"/>
              </a:lnSpc>
            </a:pPr>
            <a:r>
              <a:rPr lang="hr-HR" altLang="sr-Latn-R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uvjeti i način držanja vezanih pasa te </a:t>
            </a:r>
          </a:p>
          <a:p>
            <a:pPr marL="2122488" lvl="2" eaLnBrk="1" hangingPunct="1">
              <a:lnSpc>
                <a:spcPct val="80000"/>
              </a:lnSpc>
            </a:pPr>
            <a:r>
              <a:rPr lang="hr-HR" altLang="sr-Latn-R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način postupanja s napuštenim i izgubljenim životinjama, osim za kućne ljubimce koji pripadaju zaštićenim     vrstama u skladu s posebnim propisima.</a:t>
            </a:r>
          </a:p>
          <a:p>
            <a:pPr marL="533400" indent="-533400" eaLnBrk="1" hangingPunct="1">
              <a:lnSpc>
                <a:spcPct val="80000"/>
              </a:lnSpc>
              <a:buFont typeface="Wingdings" pitchFamily="2" charset="2"/>
              <a:buNone/>
            </a:pPr>
            <a:endParaRPr lang="hr-HR" altLang="sr-Latn-RS" sz="18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33400" indent="-53340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hr-HR" altLang="sr-Latn-R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		- financiranje sakupljanja i prevoženja izgubljenih i napuštenih životinja   do skloništa</a:t>
            </a:r>
          </a:p>
          <a:p>
            <a:pPr marL="533400" indent="-53340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hr-HR" altLang="sr-Latn-RS" sz="1800" dirty="0" smtClean="0">
                <a:latin typeface="Arial" panose="020B0604020202020204" pitchFamily="34" charset="0"/>
                <a:cs typeface="Arial" panose="020B0604020202020204" pitchFamily="34" charset="0"/>
              </a:rPr>
              <a:t>	- razvijanje svijesti javnosti o zaštiti životinja, a osobito mladih, čl. 58. stavak 2</a:t>
            </a:r>
          </a:p>
          <a:p>
            <a:pPr marL="533400" indent="-53340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hr-HR" altLang="sr-Latn-RS" sz="1600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63304285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zvršno">
  <a:themeElements>
    <a:clrScheme name="Izvršno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Izvršno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Izvršn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118</TotalTime>
  <Words>894</Words>
  <Application>Microsoft Office PowerPoint</Application>
  <PresentationFormat>Prikaz na zaslonu (4:3)</PresentationFormat>
  <Paragraphs>206</Paragraphs>
  <Slides>22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slajdova</vt:lpstr>
      </vt:variant>
      <vt:variant>
        <vt:i4>22</vt:i4>
      </vt:variant>
    </vt:vector>
  </HeadingPairs>
  <TitlesOfParts>
    <vt:vector size="23" baseType="lpstr">
      <vt:lpstr>Izvršno</vt:lpstr>
      <vt:lpstr> “Mjere za poticanje zbrinjavanja napuštenih životinja i kontrole populacije pasa lutalica”</vt:lpstr>
      <vt:lpstr>Zakonodavni okvir</vt:lpstr>
      <vt:lpstr>Zakonodavni okvir </vt:lpstr>
      <vt:lpstr> Odgovornosti i ovlaštenja</vt:lpstr>
      <vt:lpstr>Nadležna tijela</vt:lpstr>
      <vt:lpstr>Veterinari</vt:lpstr>
      <vt:lpstr>Ostala državna tijela/agencije</vt:lpstr>
      <vt:lpstr>Nevladine organizacije </vt:lpstr>
      <vt:lpstr>      Lokalna državna tijela</vt:lpstr>
      <vt:lpstr>Regionalna državna tijela</vt:lpstr>
      <vt:lpstr>Posjednici pasa</vt:lpstr>
      <vt:lpstr> Savjetodavna skupina</vt:lpstr>
      <vt:lpstr>       Izvori pasa lutalica </vt:lpstr>
      <vt:lpstr>Procjena postojećeg broja pasa lutalica, njihova rasprostranjenost i ekologija </vt:lpstr>
      <vt:lpstr> Ciljevi kontrole populacije pasa</vt:lpstr>
      <vt:lpstr>Informacije</vt:lpstr>
      <vt:lpstr>http://www.veterinarstvo.hr/UserDocsImages//dobrobitZivotinja/LETAK%20SKRB%20ZA%20PSE.pdf </vt:lpstr>
      <vt:lpstr>Resursi dostupni nadležnim tijelima</vt:lpstr>
      <vt:lpstr> Mjere kontrole</vt:lpstr>
      <vt:lpstr>Okrugli stol „Skrb za napuštene životinje”</vt:lpstr>
      <vt:lpstr>Zaključak</vt:lpstr>
      <vt:lpstr>         ZAHVALJUJEM NA POZORNOSTI!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PowerPointova prezentacija</dc:title>
  <dc:creator>Ranka Šimić</dc:creator>
  <cp:lastModifiedBy>Mirjana</cp:lastModifiedBy>
  <cp:revision>24</cp:revision>
  <cp:lastPrinted>2015-11-16T14:54:11Z</cp:lastPrinted>
  <dcterms:created xsi:type="dcterms:W3CDTF">2006-08-16T00:00:00Z</dcterms:created>
  <dcterms:modified xsi:type="dcterms:W3CDTF">2015-11-20T10:29:58Z</dcterms:modified>
</cp:coreProperties>
</file>